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4" r:id="rId2"/>
  </p:sldMasterIdLst>
  <p:notesMasterIdLst>
    <p:notesMasterId r:id="rId19"/>
  </p:notesMasterIdLst>
  <p:handoutMasterIdLst>
    <p:handoutMasterId r:id="rId20"/>
  </p:handoutMasterIdLst>
  <p:sldIdLst>
    <p:sldId id="359" r:id="rId3"/>
    <p:sldId id="278" r:id="rId4"/>
    <p:sldId id="346" r:id="rId5"/>
    <p:sldId id="280" r:id="rId6"/>
    <p:sldId id="307" r:id="rId7"/>
    <p:sldId id="357" r:id="rId8"/>
    <p:sldId id="313" r:id="rId9"/>
    <p:sldId id="322" r:id="rId10"/>
    <p:sldId id="360" r:id="rId11"/>
    <p:sldId id="361" r:id="rId12"/>
    <p:sldId id="362" r:id="rId13"/>
    <p:sldId id="396" r:id="rId14"/>
    <p:sldId id="363" r:id="rId15"/>
    <p:sldId id="365" r:id="rId16"/>
    <p:sldId id="395" r:id="rId17"/>
    <p:sldId id="323"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p15:clr>
            <a:srgbClr val="A4A3A4"/>
          </p15:clr>
        </p15:guide>
        <p15:guide id="2" orient="horz" pos="2496">
          <p15:clr>
            <a:srgbClr val="A4A3A4"/>
          </p15:clr>
        </p15:guide>
        <p15:guide id="3" orient="horz" pos="1152">
          <p15:clr>
            <a:srgbClr val="A4A3A4"/>
          </p15:clr>
        </p15:guide>
        <p15:guide id="4" orient="horz" pos="3744">
          <p15:clr>
            <a:srgbClr val="A4A3A4"/>
          </p15:clr>
        </p15:guide>
        <p15:guide id="5" pos="2880">
          <p15:clr>
            <a:srgbClr val="A4A3A4"/>
          </p15:clr>
        </p15:guide>
        <p15:guide id="6" pos="5472">
          <p15:clr>
            <a:srgbClr val="A4A3A4"/>
          </p15:clr>
        </p15:guide>
        <p15:guide id="7" pos="288">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32"/>
    <a:srgbClr val="00142A"/>
    <a:srgbClr val="782F40"/>
    <a:srgbClr val="004B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51A41C-AE15-4604-A272-1061D63B37B7}" v="7" dt="2018-11-13T18:54:47.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3" autoAdjust="0"/>
    <p:restoredTop sz="94655" autoAdjust="0"/>
  </p:normalViewPr>
  <p:slideViewPr>
    <p:cSldViewPr snapToGrid="0">
      <p:cViewPr varScale="1">
        <p:scale>
          <a:sx n="104" d="100"/>
          <a:sy n="104" d="100"/>
        </p:scale>
        <p:origin x="1344" y="108"/>
      </p:cViewPr>
      <p:guideLst>
        <p:guide orient="horz" pos="4128"/>
        <p:guide orient="horz" pos="2496"/>
        <p:guide orient="horz" pos="1152"/>
        <p:guide orient="horz" pos="3744"/>
        <p:guide pos="2880"/>
        <p:guide pos="5472"/>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16" d="100"/>
        <a:sy n="116" d="100"/>
      </p:scale>
      <p:origin x="0" y="0"/>
    </p:cViewPr>
  </p:sorterViewPr>
  <p:notesViewPr>
    <p:cSldViewPr snapToGrid="0" showGuides="1">
      <p:cViewPr varScale="1">
        <p:scale>
          <a:sx n="97" d="100"/>
          <a:sy n="97" d="100"/>
        </p:scale>
        <p:origin x="-3564" y="-102"/>
      </p:cViewPr>
      <p:guideLst>
        <p:guide orient="horz" pos="2904"/>
        <p:guide pos="218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65" cy="464814"/>
          </a:xfrm>
          <a:prstGeom prst="rect">
            <a:avLst/>
          </a:prstGeom>
        </p:spPr>
        <p:txBody>
          <a:bodyPr vert="horz" lIns="92435" tIns="46217" rIns="92435" bIns="46217" rtlCol="0"/>
          <a:lstStyle>
            <a:lvl1pPr algn="l">
              <a:defRPr sz="1200"/>
            </a:lvl1pPr>
          </a:lstStyle>
          <a:p>
            <a:endParaRPr lang="en-US"/>
          </a:p>
        </p:txBody>
      </p:sp>
      <p:sp>
        <p:nvSpPr>
          <p:cNvPr id="3" name="Date Placeholder 2"/>
          <p:cNvSpPr>
            <a:spLocks noGrp="1"/>
          </p:cNvSpPr>
          <p:nvPr>
            <p:ph type="dt" sz="quarter" idx="1"/>
          </p:nvPr>
        </p:nvSpPr>
        <p:spPr>
          <a:xfrm>
            <a:off x="3977828" y="1"/>
            <a:ext cx="3043665" cy="464814"/>
          </a:xfrm>
          <a:prstGeom prst="rect">
            <a:avLst/>
          </a:prstGeom>
        </p:spPr>
        <p:txBody>
          <a:bodyPr vert="horz" lIns="92435" tIns="46217" rIns="92435" bIns="46217" rtlCol="0"/>
          <a:lstStyle>
            <a:lvl1pPr algn="r">
              <a:defRPr sz="1200"/>
            </a:lvl1pPr>
          </a:lstStyle>
          <a:p>
            <a:fld id="{935FE83B-F99B-4400-8F18-7C5D5D7CCA96}" type="datetimeFigureOut">
              <a:rPr lang="en-US" smtClean="0"/>
              <a:pPr/>
              <a:t>11/13/2018</a:t>
            </a:fld>
            <a:endParaRPr lang="en-US"/>
          </a:p>
        </p:txBody>
      </p:sp>
      <p:sp>
        <p:nvSpPr>
          <p:cNvPr id="4" name="Footer Placeholder 3"/>
          <p:cNvSpPr>
            <a:spLocks noGrp="1"/>
          </p:cNvSpPr>
          <p:nvPr>
            <p:ph type="ftr" sz="quarter" idx="2"/>
          </p:nvPr>
        </p:nvSpPr>
        <p:spPr>
          <a:xfrm>
            <a:off x="0" y="8842685"/>
            <a:ext cx="3043665" cy="464814"/>
          </a:xfrm>
          <a:prstGeom prst="rect">
            <a:avLst/>
          </a:prstGeom>
        </p:spPr>
        <p:txBody>
          <a:bodyPr vert="horz" lIns="92435" tIns="46217" rIns="92435" bIns="46217" rtlCol="0" anchor="b"/>
          <a:lstStyle>
            <a:lvl1pPr algn="l">
              <a:defRPr sz="1200"/>
            </a:lvl1pPr>
          </a:lstStyle>
          <a:p>
            <a:endParaRPr lang="en-US"/>
          </a:p>
        </p:txBody>
      </p:sp>
      <p:sp>
        <p:nvSpPr>
          <p:cNvPr id="5" name="Slide Number Placeholder 4"/>
          <p:cNvSpPr>
            <a:spLocks noGrp="1"/>
          </p:cNvSpPr>
          <p:nvPr>
            <p:ph type="sldNum" sz="quarter" idx="3"/>
          </p:nvPr>
        </p:nvSpPr>
        <p:spPr>
          <a:xfrm>
            <a:off x="3977828" y="8842685"/>
            <a:ext cx="3043665" cy="464814"/>
          </a:xfrm>
          <a:prstGeom prst="rect">
            <a:avLst/>
          </a:prstGeom>
        </p:spPr>
        <p:txBody>
          <a:bodyPr vert="horz" lIns="92435" tIns="46217" rIns="92435" bIns="46217" rtlCol="0" anchor="b"/>
          <a:lstStyle>
            <a:lvl1pPr algn="r">
              <a:defRPr sz="1200"/>
            </a:lvl1pPr>
          </a:lstStyle>
          <a:p>
            <a:fld id="{703A55F3-4597-40D4-803A-FEE1E1B423C6}" type="slidenum">
              <a:rPr lang="en-US" smtClean="0"/>
              <a:pPr/>
              <a:t>‹#›</a:t>
            </a:fld>
            <a:endParaRPr lang="en-US"/>
          </a:p>
        </p:txBody>
      </p:sp>
    </p:spTree>
    <p:extLst>
      <p:ext uri="{BB962C8B-B14F-4D97-AF65-F5344CB8AC3E}">
        <p14:creationId xmlns:p14="http://schemas.microsoft.com/office/powerpoint/2010/main" val="1800070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13" tIns="46656" rIns="93313" bIns="46656" rtlCol="0"/>
          <a:lstStyle>
            <a:lvl1pPr algn="r">
              <a:defRPr sz="1200"/>
            </a:lvl1pPr>
          </a:lstStyle>
          <a:p>
            <a:fld id="{732DE9AA-71E3-4CF2-834F-13A1E92E7B69}" type="datetimeFigureOut">
              <a:rPr lang="en-US" smtClean="0"/>
              <a:pPr/>
              <a:t>11/13/2018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3" tIns="46656" rIns="93313" bIns="46656" rtlCol="0" anchor="b"/>
          <a:lstStyle>
            <a:lvl1pPr algn="r">
              <a:defRPr sz="1200"/>
            </a:lvl1pPr>
          </a:lstStyle>
          <a:p>
            <a:fld id="{039B4EB4-5598-40D3-88E5-16B91A0484D5}" type="slidenum">
              <a:rPr lang="en-US" smtClean="0"/>
              <a:pPr/>
              <a:t>‹#›</a:t>
            </a:fld>
            <a:endParaRPr lang="en-US"/>
          </a:p>
        </p:txBody>
      </p:sp>
    </p:spTree>
    <p:extLst>
      <p:ext uri="{BB962C8B-B14F-4D97-AF65-F5344CB8AC3E}">
        <p14:creationId xmlns:p14="http://schemas.microsoft.com/office/powerpoint/2010/main" val="3132843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9AF848-0C30-4663-8FEA-F81356744D10}" type="slidenum">
              <a:rPr lang="en-US">
                <a:latin typeface="Arial" charset="0"/>
              </a:rPr>
              <a:pPr/>
              <a:t>1</a:t>
            </a:fld>
            <a:endParaRPr lang="en-US">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1896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project </a:t>
            </a:r>
            <a:r>
              <a:rPr lang="en-US" dirty="0" err="1"/>
              <a:t>bca’s</a:t>
            </a:r>
            <a:r>
              <a:rPr lang="en-US" dirty="0"/>
              <a:t> are undergoing a more thorough evaluation than ever before – </a:t>
            </a:r>
          </a:p>
          <a:p>
            <a:r>
              <a:rPr lang="en-US" dirty="0"/>
              <a:t>On buy outs do a BCA on each individual home – you may then do one for the entire project – but first do one on each home. You will be required to submit a new </a:t>
            </a:r>
            <a:r>
              <a:rPr lang="en-US" dirty="0" err="1"/>
              <a:t>bca</a:t>
            </a:r>
            <a:r>
              <a:rPr lang="en-US" dirty="0"/>
              <a:t> for any and all changes in the scope of work such as a higher price on a home or the withdrawal of a home.</a:t>
            </a:r>
          </a:p>
          <a:p>
            <a:r>
              <a:rPr lang="en-US" dirty="0"/>
              <a:t>Supply the documentation FEMA must be able to use your supporting documentation to recreate the </a:t>
            </a:r>
            <a:r>
              <a:rPr lang="en-US" dirty="0" err="1"/>
              <a:t>bca</a:t>
            </a:r>
            <a:r>
              <a:rPr lang="en-US" dirty="0"/>
              <a:t>.</a:t>
            </a:r>
          </a:p>
        </p:txBody>
      </p:sp>
    </p:spTree>
    <p:extLst>
      <p:ext uri="{BB962C8B-B14F-4D97-AF65-F5344CB8AC3E}">
        <p14:creationId xmlns:p14="http://schemas.microsoft.com/office/powerpoint/2010/main" val="217926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1ADF3B7-5508-4711-8AB8-19564CE36423}" type="slidenum">
              <a:rPr lang="en-US">
                <a:latin typeface="Arial" charset="0"/>
              </a:rPr>
              <a:pPr/>
              <a:t>4</a:t>
            </a:fld>
            <a:endParaRPr lang="en-US">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0064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While all of these points are critical for the success of a project we have seen a big jump in the thoroughness of the technical review on the engineering,  BCA review with back up documentation, and the environmental review. Your application thoroughly address these items and provide enough documentation to support it.</a:t>
            </a:r>
          </a:p>
        </p:txBody>
      </p:sp>
    </p:spTree>
    <p:extLst>
      <p:ext uri="{BB962C8B-B14F-4D97-AF65-F5344CB8AC3E}">
        <p14:creationId xmlns:p14="http://schemas.microsoft.com/office/powerpoint/2010/main" val="126168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9AF848-0C30-4663-8FEA-F81356744D10}" type="slidenum">
              <a:rPr lang="en-US">
                <a:latin typeface="Arial" charset="0"/>
              </a:rPr>
              <a:pPr/>
              <a:t>6</a:t>
            </a:fld>
            <a:endParaRPr lang="en-US">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7385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spcBef>
                <a:spcPct val="0"/>
              </a:spcBef>
            </a:pPr>
            <a:r>
              <a:rPr lang="en-US"/>
              <a:t>The #1 and #2 threats can be reason for this project. With 25% of the NFIP loss properties in the country – this is probably one of the most applied for types of projects. It is the 100% solution to the flooded property issue. The acquisition of an existing at-risk structure and, typically, the underlying land, and conversion of the land to open space through the demolition of the structure. The property must be deed-restricted in perpetuity to open space uses to restore and/or conserve the natural floodplain functions.  This can be done under all five of the HMA grants. Note that the three flood grants have NFIP restrictions on eligible properties and communities. All acquisitions require the open space deed restriction. Every property considered must contain a voluntary participation letter from each homeowner – and SRL requires additional consultation with the homeowner.  </a:t>
            </a:r>
          </a:p>
        </p:txBody>
      </p:sp>
      <p:sp>
        <p:nvSpPr>
          <p:cNvPr id="41988" name="Slide Number Placeholder 3"/>
          <p:cNvSpPr txBox="1">
            <a:spLocks noGrp="1"/>
          </p:cNvSpPr>
          <p:nvPr/>
        </p:nvSpPr>
        <p:spPr bwMode="auto">
          <a:xfrm>
            <a:off x="4029278" y="8927632"/>
            <a:ext cx="3082254" cy="46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28" tIns="47165" rIns="94328" bIns="47165" anchor="b"/>
          <a:lstStyle>
            <a:lvl1pPr>
              <a:spcBef>
                <a:spcPct val="30000"/>
              </a:spcBef>
              <a:defRPr sz="1200">
                <a:solidFill>
                  <a:schemeClr val="tx1"/>
                </a:solidFill>
                <a:latin typeface="Book Antiqua" panose="02040602050305030304" pitchFamily="18" charset="0"/>
              </a:defRPr>
            </a:lvl1pPr>
            <a:lvl2pPr marL="742950" indent="-285750">
              <a:spcBef>
                <a:spcPct val="30000"/>
              </a:spcBef>
              <a:defRPr sz="1200">
                <a:solidFill>
                  <a:schemeClr val="tx1"/>
                </a:solidFill>
                <a:latin typeface="Book Antiqua" panose="02040602050305030304" pitchFamily="18" charset="0"/>
              </a:defRPr>
            </a:lvl2pPr>
            <a:lvl3pPr marL="1143000" indent="-228600">
              <a:spcBef>
                <a:spcPct val="30000"/>
              </a:spcBef>
              <a:defRPr sz="1200">
                <a:solidFill>
                  <a:schemeClr val="tx1"/>
                </a:solidFill>
                <a:latin typeface="Book Antiqua" panose="02040602050305030304" pitchFamily="18" charset="0"/>
              </a:defRPr>
            </a:lvl3pPr>
            <a:lvl4pPr marL="1600200" indent="-228600">
              <a:spcBef>
                <a:spcPct val="30000"/>
              </a:spcBef>
              <a:defRPr sz="1200">
                <a:solidFill>
                  <a:schemeClr val="tx1"/>
                </a:solidFill>
                <a:latin typeface="Book Antiqua" panose="02040602050305030304" pitchFamily="18" charset="0"/>
              </a:defRPr>
            </a:lvl4pPr>
            <a:lvl5pPr marL="2057400" indent="-228600">
              <a:spcBef>
                <a:spcPct val="30000"/>
              </a:spcBef>
              <a:defRPr sz="1200">
                <a:solidFill>
                  <a:schemeClr val="tx1"/>
                </a:solidFill>
                <a:latin typeface="Book Antiqua" panose="02040602050305030304" pitchFamily="18" charset="0"/>
              </a:defRPr>
            </a:lvl5pPr>
            <a:lvl6pPr marL="2514600" indent="-228600" eaLnBrk="0" fontAlgn="base" hangingPunct="0">
              <a:spcBef>
                <a:spcPct val="30000"/>
              </a:spcBef>
              <a:spcAft>
                <a:spcPct val="0"/>
              </a:spcAft>
              <a:defRPr sz="1200">
                <a:solidFill>
                  <a:schemeClr val="tx1"/>
                </a:solidFill>
                <a:latin typeface="Book Antiqua" panose="02040602050305030304" pitchFamily="18" charset="0"/>
              </a:defRPr>
            </a:lvl6pPr>
            <a:lvl7pPr marL="2971800" indent="-228600" eaLnBrk="0" fontAlgn="base" hangingPunct="0">
              <a:spcBef>
                <a:spcPct val="30000"/>
              </a:spcBef>
              <a:spcAft>
                <a:spcPct val="0"/>
              </a:spcAft>
              <a:defRPr sz="1200">
                <a:solidFill>
                  <a:schemeClr val="tx1"/>
                </a:solidFill>
                <a:latin typeface="Book Antiqua" panose="02040602050305030304" pitchFamily="18" charset="0"/>
              </a:defRPr>
            </a:lvl7pPr>
            <a:lvl8pPr marL="3429000" indent="-228600" eaLnBrk="0" fontAlgn="base" hangingPunct="0">
              <a:spcBef>
                <a:spcPct val="30000"/>
              </a:spcBef>
              <a:spcAft>
                <a:spcPct val="0"/>
              </a:spcAft>
              <a:defRPr sz="1200">
                <a:solidFill>
                  <a:schemeClr val="tx1"/>
                </a:solidFill>
                <a:latin typeface="Book Antiqua" panose="02040602050305030304" pitchFamily="18" charset="0"/>
              </a:defRPr>
            </a:lvl8pPr>
            <a:lvl9pPr marL="3886200" indent="-228600" eaLnBrk="0" fontAlgn="base" hangingPunct="0">
              <a:spcBef>
                <a:spcPct val="30000"/>
              </a:spcBef>
              <a:spcAft>
                <a:spcPct val="0"/>
              </a:spcAft>
              <a:defRPr sz="1200">
                <a:solidFill>
                  <a:schemeClr val="tx1"/>
                </a:solidFill>
                <a:latin typeface="Book Antiqua" panose="02040602050305030304" pitchFamily="18" charset="0"/>
              </a:defRPr>
            </a:lvl9pPr>
          </a:lstStyle>
          <a:p>
            <a:pPr algn="r">
              <a:spcBef>
                <a:spcPct val="0"/>
              </a:spcBef>
            </a:pPr>
            <a:fld id="{55010030-6873-4542-997A-B45E40E74A8F}" type="slidenum">
              <a:rPr lang="en-US"/>
              <a:pPr algn="r">
                <a:spcBef>
                  <a:spcPct val="0"/>
                </a:spcBef>
              </a:pPr>
              <a:t>7</a:t>
            </a:fld>
            <a:endParaRPr lang="en-US"/>
          </a:p>
        </p:txBody>
      </p:sp>
    </p:spTree>
    <p:extLst>
      <p:ext uri="{BB962C8B-B14F-4D97-AF65-F5344CB8AC3E}">
        <p14:creationId xmlns:p14="http://schemas.microsoft.com/office/powerpoint/2010/main" val="1804858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RFC, PDM , and HMGP all three require the open space deed restriction. Know that there is no provision to ever refund money to FEMA and remove the deed restriction from the property.  Allowable uses are very good for a community – but Texas requires that you request any activities before implementation. </a:t>
            </a:r>
          </a:p>
          <a:p>
            <a:endParaRPr lang="en-US"/>
          </a:p>
        </p:txBody>
      </p:sp>
    </p:spTree>
    <p:extLst>
      <p:ext uri="{BB962C8B-B14F-4D97-AF65-F5344CB8AC3E}">
        <p14:creationId xmlns:p14="http://schemas.microsoft.com/office/powerpoint/2010/main" val="93485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95647"/>
            <a:ext cx="5810063" cy="512381"/>
          </a:xfrm>
        </p:spPr>
        <p:txBody>
          <a:bodyPr>
            <a:noAutofit/>
          </a:bodyPr>
          <a:lstStyle>
            <a:lvl1pPr>
              <a:lnSpc>
                <a:spcPts val="2600"/>
              </a:lnSpc>
              <a:defRPr sz="2400" b="1" cap="none" baseline="0">
                <a:solidFill>
                  <a:schemeClr val="tx1"/>
                </a:solidFill>
                <a:latin typeface="Franklin Gothic Medium"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286000" y="5135460"/>
            <a:ext cx="5804620" cy="401242"/>
          </a:xfrm>
        </p:spPr>
        <p:txBody>
          <a:bodyPr>
            <a:noAutofit/>
          </a:bodyPr>
          <a:lstStyle>
            <a:lvl1pPr marL="0" indent="0" algn="l">
              <a:spcBef>
                <a:spcPts val="0"/>
              </a:spcBef>
              <a:buNone/>
              <a:defRPr sz="1800" b="0" baseline="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2286000" y="6446520"/>
            <a:ext cx="5287107" cy="107722"/>
          </a:xfrm>
          <a:prstGeom prst="rect">
            <a:avLst/>
          </a:prstGeom>
          <a:noFill/>
        </p:spPr>
        <p:txBody>
          <a:bodyPr wrap="square" lIns="0" tIns="0" rIns="0" bIns="0" rtlCol="0">
            <a:spAutoFit/>
          </a:bodyPr>
          <a:lstStyle/>
          <a:p>
            <a:r>
              <a:rPr lang="en-US" sz="700" b="0" kern="900" spc="100" baseline="0" dirty="0">
                <a:solidFill>
                  <a:schemeClr val="bg1">
                    <a:lumMod val="65000"/>
                  </a:schemeClr>
                </a:solidFill>
                <a:latin typeface="Franklin Gothic Medium Cond" pitchFamily="34" charset="0"/>
                <a:cs typeface="Arial" pitchFamily="34" charset="0"/>
              </a:rPr>
              <a:t>NATIONAL SECURITY  •  ENERGY &amp; ENVIRONMENT  •  HEALTH  •  CYBERSECURITY</a:t>
            </a:r>
          </a:p>
        </p:txBody>
      </p:sp>
      <p:sp>
        <p:nvSpPr>
          <p:cNvPr id="10" name="TextBox 9"/>
          <p:cNvSpPr txBox="1"/>
          <p:nvPr/>
        </p:nvSpPr>
        <p:spPr>
          <a:xfrm>
            <a:off x="2286000" y="6656832"/>
            <a:ext cx="2590800" cy="92333"/>
          </a:xfrm>
          <a:prstGeom prst="rect">
            <a:avLst/>
          </a:prstGeom>
          <a:noFill/>
        </p:spPr>
        <p:txBody>
          <a:bodyPr wrap="square" lIns="0" tIns="0" rIns="0" bIns="0" rtlCol="0">
            <a:spAutoFit/>
          </a:bodyPr>
          <a:lstStyle/>
          <a:p>
            <a:r>
              <a:rPr lang="en-US" sz="600" dirty="0">
                <a:solidFill>
                  <a:schemeClr val="accent1"/>
                </a:solidFill>
                <a:latin typeface="Arial" pitchFamily="34" charset="0"/>
                <a:cs typeface="Arial" pitchFamily="34" charset="0"/>
              </a:rPr>
              <a:t>© </a:t>
            </a:r>
            <a:r>
              <a:rPr lang="en-US" sz="600" dirty="0">
                <a:solidFill>
                  <a:schemeClr val="accent1"/>
                </a:solidFill>
                <a:latin typeface="+mn-lt"/>
                <a:cs typeface="Arial" pitchFamily="34" charset="0"/>
              </a:rPr>
              <a:t>SAIC</a:t>
            </a:r>
            <a:r>
              <a:rPr lang="en-US" sz="600" dirty="0">
                <a:solidFill>
                  <a:schemeClr val="accent1"/>
                </a:solidFill>
                <a:latin typeface="Arial" pitchFamily="34" charset="0"/>
                <a:cs typeface="Arial" pitchFamily="34" charset="0"/>
              </a:rPr>
              <a:t>.</a:t>
            </a:r>
            <a:r>
              <a:rPr lang="en-US" sz="600" baseline="0" dirty="0">
                <a:solidFill>
                  <a:schemeClr val="accent1"/>
                </a:solidFill>
                <a:latin typeface="Arial" pitchFamily="34" charset="0"/>
                <a:cs typeface="Arial" pitchFamily="34" charset="0"/>
              </a:rPr>
              <a:t> All rights reserved.</a:t>
            </a:r>
            <a:endParaRPr lang="en-US" sz="600" dirty="0">
              <a:solidFill>
                <a:schemeClr val="accent1"/>
              </a:solidFill>
              <a:latin typeface="Arial" pitchFamily="34" charset="0"/>
              <a:cs typeface="Arial" pitchFamily="34" charset="0"/>
            </a:endParaRPr>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620000" y="6086415"/>
            <a:ext cx="1212688" cy="591788"/>
          </a:xfrm>
          <a:prstGeom prst="rect">
            <a:avLst/>
          </a:prstGeom>
        </p:spPr>
      </p:pic>
      <p:sp>
        <p:nvSpPr>
          <p:cNvPr id="8" name="Text Placeholder 7"/>
          <p:cNvSpPr>
            <a:spLocks noGrp="1"/>
          </p:cNvSpPr>
          <p:nvPr>
            <p:ph type="body" sz="quarter" idx="10"/>
          </p:nvPr>
        </p:nvSpPr>
        <p:spPr>
          <a:xfrm>
            <a:off x="2285999" y="5733288"/>
            <a:ext cx="5809593" cy="283464"/>
          </a:xfrm>
        </p:spPr>
        <p:txBody>
          <a:bodyPr anchor="ctr" anchorCtr="0">
            <a:noAutofit/>
          </a:bodyPr>
          <a:lstStyle>
            <a:lvl1pPr marL="0" marR="0" indent="0" algn="l" defTabSz="914400" rtl="0" eaLnBrk="1" fontAlgn="auto" latinLnBrk="0" hangingPunct="1">
              <a:lnSpc>
                <a:spcPct val="100000"/>
              </a:lnSpc>
              <a:spcBef>
                <a:spcPts val="0"/>
              </a:spcBef>
              <a:spcAft>
                <a:spcPts val="0"/>
              </a:spcAft>
              <a:buClr>
                <a:schemeClr val="tx2"/>
              </a:buClr>
              <a:buSzTx/>
              <a:buFont typeface="Arial"/>
              <a:buNone/>
              <a:tabLst/>
              <a:defRPr sz="1200">
                <a:solidFill>
                  <a:schemeClr val="tx1"/>
                </a:solidFill>
                <a:latin typeface="Franklin Gothic Medium" pitchFamily="34" charset="0"/>
              </a:defRPr>
            </a:lvl1pPr>
            <a:lvl2pPr marL="342900" indent="0">
              <a:buNone/>
              <a:defRPr sz="1100"/>
            </a:lvl2pPr>
            <a:lvl3pPr marL="742950" indent="0">
              <a:buNone/>
              <a:defRPr sz="1100"/>
            </a:lvl3pPr>
            <a:lvl4pPr marL="1028700" indent="0">
              <a:buNone/>
              <a:defRPr sz="1100"/>
            </a:lvl4pPr>
            <a:lvl5pPr marL="1828800" indent="0">
              <a:buNone/>
              <a:defRPr sz="1100"/>
            </a:lvl5pPr>
          </a:lstStyle>
          <a:p>
            <a:pPr marL="0" marR="0" lvl="0" indent="0" algn="l" defTabSz="914400" rtl="0" eaLnBrk="1" fontAlgn="auto" latinLnBrk="0" hangingPunct="1">
              <a:lnSpc>
                <a:spcPct val="100000"/>
              </a:lnSpc>
              <a:spcBef>
                <a:spcPts val="0"/>
              </a:spcBef>
              <a:spcAft>
                <a:spcPts val="0"/>
              </a:spcAft>
              <a:buClr>
                <a:schemeClr val="tx2"/>
              </a:buClr>
              <a:buSzTx/>
              <a:buFont typeface="Arial"/>
              <a:buNone/>
              <a:tabLst/>
              <a:defRPr/>
            </a:pPr>
            <a:r>
              <a:rPr lang="en-US"/>
              <a:t>Click to edit Master text styles</a:t>
            </a:r>
          </a:p>
        </p:txBody>
      </p:sp>
      <p:sp>
        <p:nvSpPr>
          <p:cNvPr id="13" name="Freeform 5"/>
          <p:cNvSpPr>
            <a:spLocks/>
          </p:cNvSpPr>
          <p:nvPr userDrawn="1"/>
        </p:nvSpPr>
        <p:spPr bwMode="auto">
          <a:xfrm>
            <a:off x="0" y="-3930"/>
            <a:ext cx="9144000" cy="4210050"/>
          </a:xfrm>
          <a:custGeom>
            <a:avLst/>
            <a:gdLst>
              <a:gd name="T0" fmla="*/ 0 w 5760"/>
              <a:gd name="T1" fmla="*/ 0 h 2652"/>
              <a:gd name="T2" fmla="*/ 0 w 5760"/>
              <a:gd name="T3" fmla="*/ 2496 h 2652"/>
              <a:gd name="T4" fmla="*/ 1253 w 5760"/>
              <a:gd name="T5" fmla="*/ 2496 h 2652"/>
              <a:gd name="T6" fmla="*/ 1410 w 5760"/>
              <a:gd name="T7" fmla="*/ 2652 h 2652"/>
              <a:gd name="T8" fmla="*/ 5760 w 5760"/>
              <a:gd name="T9" fmla="*/ 2652 h 2652"/>
              <a:gd name="T10" fmla="*/ 5760 w 5760"/>
              <a:gd name="T11" fmla="*/ 0 h 2652"/>
              <a:gd name="T12" fmla="*/ 0 w 5760"/>
              <a:gd name="T13" fmla="*/ 0 h 2652"/>
            </a:gdLst>
            <a:ahLst/>
            <a:cxnLst>
              <a:cxn ang="0">
                <a:pos x="T0" y="T1"/>
              </a:cxn>
              <a:cxn ang="0">
                <a:pos x="T2" y="T3"/>
              </a:cxn>
              <a:cxn ang="0">
                <a:pos x="T4" y="T5"/>
              </a:cxn>
              <a:cxn ang="0">
                <a:pos x="T6" y="T7"/>
              </a:cxn>
              <a:cxn ang="0">
                <a:pos x="T8" y="T9"/>
              </a:cxn>
              <a:cxn ang="0">
                <a:pos x="T10" y="T11"/>
              </a:cxn>
              <a:cxn ang="0">
                <a:pos x="T12" y="T13"/>
              </a:cxn>
            </a:cxnLst>
            <a:rect l="0" t="0" r="r" b="b"/>
            <a:pathLst>
              <a:path w="5760" h="2652">
                <a:moveTo>
                  <a:pt x="0" y="0"/>
                </a:moveTo>
                <a:lnTo>
                  <a:pt x="0" y="2496"/>
                </a:lnTo>
                <a:lnTo>
                  <a:pt x="1253" y="2496"/>
                </a:lnTo>
                <a:lnTo>
                  <a:pt x="1410" y="2652"/>
                </a:lnTo>
                <a:lnTo>
                  <a:pt x="5760" y="2652"/>
                </a:lnTo>
                <a:lnTo>
                  <a:pt x="5760" y="0"/>
                </a:lnTo>
                <a:lnTo>
                  <a:pt x="0" y="0"/>
                </a:lnTo>
                <a:close/>
              </a:path>
            </a:pathLst>
          </a:custGeom>
          <a:solidFill>
            <a:srgbClr val="004B8E"/>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43120"/>
            <a:ext cx="9144000" cy="3649980"/>
          </a:xfrm>
          <a:prstGeom prst="rect">
            <a:avLst/>
          </a:prstGeom>
        </p:spPr>
      </p:pic>
    </p:spTree>
    <p:extLst>
      <p:ext uri="{BB962C8B-B14F-4D97-AF65-F5344CB8AC3E}">
        <p14:creationId xmlns:p14="http://schemas.microsoft.com/office/powerpoint/2010/main" val="83189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828800"/>
            <a:ext cx="8229600" cy="4114800"/>
          </a:xfrm>
        </p:spPr>
        <p:txBody>
          <a:bodyPr>
            <a:noAutofit/>
          </a:bodyPr>
          <a:lstStyle>
            <a:lvl1pPr marL="231775" indent="-231775">
              <a:defRPr sz="1600">
                <a:latin typeface="Franklin Gothic Medium" pitchFamily="34" charset="0"/>
              </a:defRPr>
            </a:lvl1pPr>
            <a:lvl2pPr>
              <a:defRPr sz="1400">
                <a:latin typeface="Franklin Gothic Medium" pitchFamily="34" charset="0"/>
              </a:defRPr>
            </a:lvl2pPr>
            <a:lvl3pPr>
              <a:defRPr sz="1200">
                <a:latin typeface="Franklin Gothic Medium" pitchFamily="34" charset="0"/>
              </a:defRPr>
            </a:lvl3pPr>
            <a:lvl4pPr>
              <a:buClr>
                <a:schemeClr val="bg1">
                  <a:lumMod val="75000"/>
                </a:schemeClr>
              </a:buClr>
              <a:defRPr sz="1100">
                <a:latin typeface="Franklin Gothic Medium"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0604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7989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989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a:xfrm>
            <a:off x="3124200" y="6248400"/>
            <a:ext cx="2895600" cy="457200"/>
          </a:xfrm>
          <a:prstGeom prst="rect">
            <a:avLst/>
          </a:prstGeom>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a:xfrm>
            <a:off x="457200" y="6422571"/>
            <a:ext cx="362857" cy="158583"/>
          </a:xfrm>
          <a:prstGeom prst="rect">
            <a:avLst/>
          </a:prstGeom>
        </p:spPr>
        <p:txBody>
          <a:bodyPr/>
          <a:lstStyle>
            <a:lvl1pPr>
              <a:defRPr smtClean="0"/>
            </a:lvl1pPr>
          </a:lstStyle>
          <a:p>
            <a:pPr>
              <a:defRPr/>
            </a:pPr>
            <a:fld id="{9E2E86CD-7272-41DA-AA91-1D05DC2392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a:xfrm>
            <a:off x="5791200" y="6203950"/>
            <a:ext cx="2590800" cy="384175"/>
          </a:xfrm>
          <a:prstGeom prst="rect">
            <a:avLst/>
          </a:prstGeom>
        </p:spPr>
        <p:txBody>
          <a:bodyPr/>
          <a:lstStyle>
            <a:lvl1pPr>
              <a:defRPr/>
            </a:lvl1pPr>
          </a:lstStyle>
          <a:p>
            <a:pPr>
              <a:defRPr/>
            </a:pPr>
            <a:endParaRPr lang="en-US"/>
          </a:p>
        </p:txBody>
      </p:sp>
      <p:sp>
        <p:nvSpPr>
          <p:cNvPr id="3" name="Footer Placeholder 9"/>
          <p:cNvSpPr>
            <a:spLocks noGrp="1"/>
          </p:cNvSpPr>
          <p:nvPr>
            <p:ph type="ftr" sz="quarter" idx="11"/>
          </p:nvPr>
        </p:nvSpPr>
        <p:spPr>
          <a:xfrm>
            <a:off x="2133600" y="6203950"/>
            <a:ext cx="3581400" cy="384175"/>
          </a:xfrm>
          <a:prstGeom prst="rect">
            <a:avLst/>
          </a:prstGeom>
        </p:spPr>
        <p:txBody>
          <a:bodyPr/>
          <a:lstStyle>
            <a:lvl1pPr>
              <a:defRPr/>
            </a:lvl1pPr>
          </a:lstStyle>
          <a:p>
            <a:pPr>
              <a:defRPr/>
            </a:pPr>
            <a:endParaRPr lang="en-US"/>
          </a:p>
        </p:txBody>
      </p:sp>
      <p:sp>
        <p:nvSpPr>
          <p:cNvPr id="4" name="Slide Number Placeholder 21"/>
          <p:cNvSpPr>
            <a:spLocks noGrp="1"/>
          </p:cNvSpPr>
          <p:nvPr>
            <p:ph type="sldNum" sz="quarter" idx="12"/>
          </p:nvPr>
        </p:nvSpPr>
        <p:spPr>
          <a:xfrm>
            <a:off x="8410575" y="6181725"/>
            <a:ext cx="609600" cy="457200"/>
          </a:xfrm>
          <a:prstGeom prst="rect">
            <a:avLst/>
          </a:prstGeom>
        </p:spPr>
        <p:txBody>
          <a:bodyPr/>
          <a:lstStyle>
            <a:lvl1pPr>
              <a:defRPr/>
            </a:lvl1pPr>
          </a:lstStyle>
          <a:p>
            <a:fld id="{41900027-9CE2-4D35-B97B-B7B9941605E0}" type="slidenum">
              <a:rPr lang="en-US"/>
              <a:pPr/>
              <a:t>‹#›</a:t>
            </a:fld>
            <a:endParaRPr lang="en-US"/>
          </a:p>
        </p:txBody>
      </p:sp>
    </p:spTree>
    <p:extLst>
      <p:ext uri="{BB962C8B-B14F-4D97-AF65-F5344CB8AC3E}">
        <p14:creationId xmlns:p14="http://schemas.microsoft.com/office/powerpoint/2010/main" val="356856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331720"/>
            <a:ext cx="6111860" cy="566924"/>
          </a:xfrm>
        </p:spPr>
        <p:txBody>
          <a:bodyPr/>
          <a:lstStyle/>
          <a:p>
            <a:r>
              <a:rPr lang="en-US" dirty="0"/>
              <a:t>Click to edit Master title style</a:t>
            </a:r>
          </a:p>
        </p:txBody>
      </p:sp>
      <p:sp>
        <p:nvSpPr>
          <p:cNvPr id="6" name="Text Placeholder 5"/>
          <p:cNvSpPr>
            <a:spLocks noGrp="1"/>
          </p:cNvSpPr>
          <p:nvPr>
            <p:ph type="body" sz="quarter" idx="10"/>
          </p:nvPr>
        </p:nvSpPr>
        <p:spPr>
          <a:xfrm>
            <a:off x="2286000" y="3689295"/>
            <a:ext cx="4283060" cy="533400"/>
          </a:xfrm>
        </p:spPr>
        <p:txBody>
          <a:bodyPr/>
          <a:lstStyle>
            <a:lvl1pPr>
              <a:defRPr/>
            </a:lvl1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7989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989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a:xfrm>
            <a:off x="3124200" y="6248400"/>
            <a:ext cx="2895600" cy="457200"/>
          </a:xfrm>
          <a:prstGeom prst="rect">
            <a:avLst/>
          </a:prstGeom>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a:xfrm>
            <a:off x="457200" y="6422571"/>
            <a:ext cx="362857" cy="158583"/>
          </a:xfrm>
          <a:prstGeom prst="rect">
            <a:avLst/>
          </a:prstGeom>
        </p:spPr>
        <p:txBody>
          <a:bodyPr/>
          <a:lstStyle>
            <a:lvl1pPr>
              <a:defRPr smtClean="0"/>
            </a:lvl1pPr>
          </a:lstStyle>
          <a:p>
            <a:pPr>
              <a:defRPr/>
            </a:pPr>
            <a:fld id="{9E2E86CD-7272-41DA-AA91-1D05DC239211}" type="slidenum">
              <a:rPr lang="en-US"/>
              <a:pPr>
                <a:defRPr/>
              </a:pPr>
              <a:t>‹#›</a:t>
            </a:fld>
            <a:endParaRPr lang="en-US"/>
          </a:p>
        </p:txBody>
      </p:sp>
    </p:spTree>
    <p:extLst>
      <p:ext uri="{BB962C8B-B14F-4D97-AF65-F5344CB8AC3E}">
        <p14:creationId xmlns:p14="http://schemas.microsoft.com/office/powerpoint/2010/main" val="1013814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90"/>
            <a:ext cx="9144000" cy="1371600"/>
          </a:xfrm>
          <a:prstGeom prst="rect">
            <a:avLst/>
          </a:prstGeom>
        </p:spPr>
      </p:pic>
      <p:sp>
        <p:nvSpPr>
          <p:cNvPr id="2" name="Title Placeholder 1"/>
          <p:cNvSpPr>
            <a:spLocks noGrp="1"/>
          </p:cNvSpPr>
          <p:nvPr>
            <p:ph type="title"/>
          </p:nvPr>
        </p:nvSpPr>
        <p:spPr>
          <a:xfrm>
            <a:off x="457200" y="280377"/>
            <a:ext cx="6111860" cy="810846"/>
          </a:xfrm>
          <a:prstGeom prst="rect">
            <a:avLst/>
          </a:prstGeom>
        </p:spPr>
        <p:txBody>
          <a:bodyPr vert="horz" lIns="0" tIns="0" rIns="0" bIns="0" rtlCol="0" anchor="ctr">
            <a:normAutofit/>
          </a:bodyPr>
          <a:lstStyle/>
          <a:p>
            <a:r>
              <a:rPr lang="en-US" dirty="0"/>
              <a:t>Help Using This Template</a:t>
            </a:r>
          </a:p>
        </p:txBody>
      </p:sp>
      <p:sp>
        <p:nvSpPr>
          <p:cNvPr id="3" name="Text Placeholder 2"/>
          <p:cNvSpPr>
            <a:spLocks noGrp="1"/>
          </p:cNvSpPr>
          <p:nvPr>
            <p:ph type="body" idx="1"/>
          </p:nvPr>
        </p:nvSpPr>
        <p:spPr>
          <a:xfrm>
            <a:off x="457200" y="1828800"/>
            <a:ext cx="8229600" cy="4114800"/>
          </a:xfrm>
          <a:prstGeom prst="rect">
            <a:avLst/>
          </a:prstGeom>
        </p:spPr>
        <p:txBody>
          <a:bodyPr vert="horz" lIns="0" tIns="0" rIns="0" bIns="0" rtlCol="0">
            <a:noAutofit/>
          </a:bodyPr>
          <a:lstStyle/>
          <a:p>
            <a:pPr eaLnBrk="1" hangingPunct="1"/>
            <a:endParaRPr lang="en-US" dirty="0"/>
          </a:p>
        </p:txBody>
      </p:sp>
      <p:cxnSp>
        <p:nvCxnSpPr>
          <p:cNvPr id="10" name="Straight Connector 9"/>
          <p:cNvCxnSpPr/>
          <p:nvPr/>
        </p:nvCxnSpPr>
        <p:spPr>
          <a:xfrm>
            <a:off x="740232" y="6408058"/>
            <a:ext cx="0" cy="188686"/>
          </a:xfrm>
          <a:prstGeom prst="line">
            <a:avLst/>
          </a:prstGeom>
          <a:ln w="63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9760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8" r:id="rId4"/>
  </p:sldLayoutIdLst>
  <p:hf hdr="0" ftr="0" dt="0"/>
  <p:txStyles>
    <p:titleStyle>
      <a:lvl1pPr algn="l" defTabSz="914400" rtl="0" eaLnBrk="1" latinLnBrk="0" hangingPunct="1">
        <a:spcBef>
          <a:spcPct val="0"/>
        </a:spcBef>
        <a:buNone/>
        <a:defRPr sz="2200" b="0" i="0" kern="1200">
          <a:solidFill>
            <a:schemeClr val="bg1"/>
          </a:solidFill>
          <a:latin typeface="Franklin Gothic Demi" pitchFamily="34" charset="0"/>
          <a:ea typeface="+mj-ea"/>
          <a:cs typeface="Arial"/>
        </a:defRPr>
      </a:lvl1pPr>
    </p:titleStyle>
    <p:bodyStyle>
      <a:lvl1pPr marL="231775" indent="-231775" algn="l" defTabSz="914400" rtl="0" eaLnBrk="1" latinLnBrk="0" hangingPunct="1">
        <a:spcBef>
          <a:spcPct val="20000"/>
        </a:spcBef>
        <a:buClr>
          <a:schemeClr val="tx2"/>
        </a:buClr>
        <a:buFont typeface="Arial"/>
        <a:buChar char="•"/>
        <a:defRPr lang="en-US" sz="1600" kern="1200" dirty="0" smtClean="0">
          <a:solidFill>
            <a:schemeClr val="tx1"/>
          </a:solidFill>
          <a:latin typeface="Franklin Gothic Medium" pitchFamily="34" charset="0"/>
          <a:ea typeface="+mn-ea"/>
          <a:cs typeface="Arial" pitchFamily="34" charset="0"/>
        </a:defRPr>
      </a:lvl1pPr>
      <a:lvl2pPr marL="571500" indent="-228600" algn="l" defTabSz="914400" rtl="0" eaLnBrk="1" latinLnBrk="0" hangingPunct="1">
        <a:spcBef>
          <a:spcPct val="20000"/>
        </a:spcBef>
        <a:buClr>
          <a:schemeClr val="bg1">
            <a:lumMod val="65000"/>
          </a:schemeClr>
        </a:buClr>
        <a:buFont typeface="Arial" pitchFamily="34" charset="0"/>
        <a:buChar char="–"/>
        <a:defRPr sz="1600" kern="1200">
          <a:solidFill>
            <a:schemeClr val="tx1"/>
          </a:solidFill>
          <a:latin typeface="Arial" pitchFamily="34" charset="0"/>
          <a:ea typeface="+mn-ea"/>
          <a:cs typeface="Arial" pitchFamily="34" charset="0"/>
        </a:defRPr>
      </a:lvl2pPr>
      <a:lvl3pPr marL="914400" indent="-171450" algn="l" defTabSz="914400" rtl="0" eaLnBrk="1" latinLnBrk="0" hangingPunct="1">
        <a:spcBef>
          <a:spcPct val="20000"/>
        </a:spcBef>
        <a:buClr>
          <a:schemeClr val="tx2">
            <a:lumMod val="40000"/>
            <a:lumOff val="60000"/>
          </a:schemeClr>
        </a:buClr>
        <a:buSzPct val="80000"/>
        <a:buFont typeface="Arial"/>
        <a:buChar char="•"/>
        <a:tabLst/>
        <a:defRPr sz="1400" kern="1200">
          <a:solidFill>
            <a:schemeClr val="tx1"/>
          </a:solidFill>
          <a:latin typeface="Arial" pitchFamily="34" charset="0"/>
          <a:ea typeface="+mn-ea"/>
          <a:cs typeface="Arial" pitchFamily="34" charset="0"/>
        </a:defRPr>
      </a:lvl3pPr>
      <a:lvl4pPr marL="1200150" indent="-171450" algn="l" defTabSz="914400" rtl="0" eaLnBrk="1" latinLnBrk="0" hangingPunct="1">
        <a:spcBef>
          <a:spcPct val="20000"/>
        </a:spcBef>
        <a:buClr>
          <a:schemeClr val="bg2"/>
        </a:buClr>
        <a:buFont typeface="Arial" pitchFamily="34" charset="0"/>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2049540"/>
            <a:ext cx="9144000" cy="1371600"/>
          </a:xfrm>
          <a:prstGeom prst="rect">
            <a:avLst/>
          </a:prstGeom>
        </p:spPr>
      </p:pic>
      <p:sp>
        <p:nvSpPr>
          <p:cNvPr id="2" name="Title Placeholder 1"/>
          <p:cNvSpPr>
            <a:spLocks noGrp="1"/>
          </p:cNvSpPr>
          <p:nvPr>
            <p:ph type="title"/>
          </p:nvPr>
        </p:nvSpPr>
        <p:spPr>
          <a:xfrm>
            <a:off x="457200" y="2331720"/>
            <a:ext cx="6111860" cy="566924"/>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2286000" y="3689295"/>
            <a:ext cx="4283060" cy="533400"/>
          </a:xfrm>
          <a:prstGeom prst="rect">
            <a:avLst/>
          </a:prstGeom>
        </p:spPr>
        <p:txBody>
          <a:bodyPr vert="horz" lIns="0" tIns="0" rIns="0" bIns="0" rtlCol="0">
            <a:noAutofit/>
          </a:bodyPr>
          <a:lstStyle/>
          <a:p>
            <a:pPr lvl="0"/>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70" r:id="rId2"/>
  </p:sldLayoutIdLst>
  <p:hf hdr="0" ftr="0" dt="0"/>
  <p:txStyles>
    <p:titleStyle>
      <a:lvl1pPr algn="l" defTabSz="914400" rtl="0" eaLnBrk="1" latinLnBrk="0" hangingPunct="1">
        <a:spcBef>
          <a:spcPct val="0"/>
        </a:spcBef>
        <a:buNone/>
        <a:defRPr sz="2400" kern="1200">
          <a:solidFill>
            <a:schemeClr val="bg1"/>
          </a:solidFill>
          <a:latin typeface="Franklin Gothic Demi" pitchFamily="34" charset="0"/>
          <a:ea typeface="+mj-ea"/>
          <a:cs typeface="+mj-cs"/>
        </a:defRPr>
      </a:lvl1pPr>
    </p:titleStyle>
    <p:bodyStyle>
      <a:lvl1pPr marL="0" indent="0" algn="l" defTabSz="914400" rtl="0" eaLnBrk="1" latinLnBrk="0" hangingPunct="1">
        <a:spcBef>
          <a:spcPts val="0"/>
        </a:spcBef>
        <a:buFont typeface="Arial" pitchFamily="34" charset="0"/>
        <a:buNone/>
        <a:defRPr sz="1600" kern="1200">
          <a:solidFill>
            <a:schemeClr val="tx1"/>
          </a:solidFill>
          <a:latin typeface="+mj-lt"/>
          <a:ea typeface="+mn-ea"/>
          <a:cs typeface="+mn-cs"/>
        </a:defRPr>
      </a:lvl1pPr>
      <a:lvl2pPr marL="457200" indent="0" algn="l" defTabSz="914400" rtl="0" eaLnBrk="1" latinLnBrk="0" hangingPunct="1">
        <a:spcBef>
          <a:spcPct val="20000"/>
        </a:spcBef>
        <a:buFont typeface="Arial" pitchFamily="34" charset="0"/>
        <a:buNone/>
        <a:defRPr sz="1400" kern="1200">
          <a:solidFill>
            <a:schemeClr val="tx1"/>
          </a:solidFill>
          <a:latin typeface="+mj-lt"/>
          <a:ea typeface="+mn-ea"/>
          <a:cs typeface="+mn-cs"/>
        </a:defRPr>
      </a:lvl2pPr>
      <a:lvl3pPr marL="914400" indent="0" algn="l" defTabSz="914400" rtl="0" eaLnBrk="1" latinLnBrk="0" hangingPunct="1">
        <a:spcBef>
          <a:spcPct val="20000"/>
        </a:spcBef>
        <a:buFont typeface="Arial" pitchFamily="34" charset="0"/>
        <a:buNone/>
        <a:defRPr sz="1400" kern="1200">
          <a:solidFill>
            <a:schemeClr val="tx1"/>
          </a:solidFill>
          <a:latin typeface="+mj-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solidFill>
          <a:latin typeface="+mj-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904429" y="2477074"/>
            <a:ext cx="7772400" cy="1143000"/>
          </a:xfrm>
        </p:spPr>
        <p:txBody>
          <a:bodyPr>
            <a:noAutofit/>
          </a:bodyPr>
          <a:lstStyle/>
          <a:p>
            <a:r>
              <a:rPr lang="en-US" sz="4400" dirty="0">
                <a:solidFill>
                  <a:srgbClr val="FFFF00"/>
                </a:solidFill>
              </a:rPr>
              <a:t>     </a:t>
            </a:r>
            <a:r>
              <a:rPr lang="en-US" sz="4400" dirty="0">
                <a:solidFill>
                  <a:schemeClr val="bg1"/>
                </a:solidFill>
              </a:rPr>
              <a:t>FEMA’s Hazard Mitigation Assistance Grant Programs</a:t>
            </a:r>
          </a:p>
        </p:txBody>
      </p:sp>
      <p:sp>
        <p:nvSpPr>
          <p:cNvPr id="2" name="Subtitle 1"/>
          <p:cNvSpPr>
            <a:spLocks noGrp="1"/>
          </p:cNvSpPr>
          <p:nvPr>
            <p:ph type="subTitle" idx="1"/>
          </p:nvPr>
        </p:nvSpPr>
        <p:spPr>
          <a:xfrm>
            <a:off x="777922" y="4376384"/>
            <a:ext cx="8213678" cy="1752600"/>
          </a:xfrm>
        </p:spPr>
        <p:txBody>
          <a:bodyPr/>
          <a:lstStyle/>
          <a:p>
            <a:r>
              <a:rPr lang="en-US" sz="2800" dirty="0"/>
              <a:t>Jeff Ward, JSWA</a:t>
            </a:r>
          </a:p>
        </p:txBody>
      </p:sp>
    </p:spTree>
    <p:extLst>
      <p:ext uri="{BB962C8B-B14F-4D97-AF65-F5344CB8AC3E}">
        <p14:creationId xmlns:p14="http://schemas.microsoft.com/office/powerpoint/2010/main" val="4264371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en-US" b="1" dirty="0"/>
              <a:t>The Typical Buyout Process</a:t>
            </a:r>
          </a:p>
        </p:txBody>
      </p:sp>
      <p:sp>
        <p:nvSpPr>
          <p:cNvPr id="3" name="Rectangle 3"/>
          <p:cNvSpPr txBox="1">
            <a:spLocks noGrp="1"/>
          </p:cNvSpPr>
          <p:nvPr>
            <p:ph idx="1"/>
          </p:nvPr>
        </p:nvSpPr>
        <p:spPr/>
        <p:txBody>
          <a:bodyPr/>
          <a:lstStyle/>
          <a:p>
            <a:pPr lvl="0" hangingPunct="1">
              <a:lnSpc>
                <a:spcPct val="90000"/>
              </a:lnSpc>
            </a:pPr>
            <a:r>
              <a:rPr lang="en-US" sz="2800" b="1" dirty="0"/>
              <a:t>Establish the basis for compensation and obtain appraisals</a:t>
            </a:r>
          </a:p>
          <a:p>
            <a:pPr lvl="1" hangingPunct="1">
              <a:lnSpc>
                <a:spcPct val="90000"/>
              </a:lnSpc>
            </a:pPr>
            <a:r>
              <a:rPr lang="en-US" sz="2400" dirty="0"/>
              <a:t>Effective Date – pre-flood?</a:t>
            </a:r>
          </a:p>
          <a:p>
            <a:pPr lvl="1" hangingPunct="1">
              <a:lnSpc>
                <a:spcPct val="90000"/>
              </a:lnSpc>
            </a:pPr>
            <a:r>
              <a:rPr lang="en-US" sz="2400" dirty="0"/>
              <a:t>A licensed appraiser is needed to prepare fair market valuation estimates</a:t>
            </a:r>
          </a:p>
          <a:p>
            <a:pPr lvl="0" hangingPunct="1">
              <a:lnSpc>
                <a:spcPct val="90000"/>
              </a:lnSpc>
            </a:pPr>
            <a:r>
              <a:rPr lang="en-US" sz="2800" b="1" dirty="0"/>
              <a:t>Determine Duplication of Benefits (DOB)</a:t>
            </a:r>
          </a:p>
          <a:p>
            <a:pPr lvl="1" hangingPunct="1">
              <a:lnSpc>
                <a:spcPct val="90000"/>
              </a:lnSpc>
            </a:pPr>
            <a:r>
              <a:rPr lang="en-US" sz="2400" dirty="0"/>
              <a:t>Deductions for funds provided for structural repairs</a:t>
            </a:r>
          </a:p>
          <a:p>
            <a:pPr lvl="1" hangingPunct="1">
              <a:lnSpc>
                <a:spcPct val="90000"/>
              </a:lnSpc>
            </a:pPr>
            <a:r>
              <a:rPr lang="en-US" sz="2400" dirty="0"/>
              <a:t>Credits for receipted life/safety repairs</a:t>
            </a:r>
          </a:p>
          <a:p>
            <a:pPr lvl="1" hangingPunct="1">
              <a:lnSpc>
                <a:spcPct val="90000"/>
              </a:lnSpc>
              <a:buNone/>
            </a:pPr>
            <a:endParaRPr lang="en-US" sz="2400" dirty="0"/>
          </a:p>
        </p:txBody>
      </p:sp>
    </p:spTree>
    <p:extLst>
      <p:ext uri="{BB962C8B-B14F-4D97-AF65-F5344CB8AC3E}">
        <p14:creationId xmlns:p14="http://schemas.microsoft.com/office/powerpoint/2010/main" val="2875121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685800" y="457200"/>
            <a:ext cx="7772400" cy="1143000"/>
          </a:xfrm>
        </p:spPr>
        <p:txBody>
          <a:bodyPr/>
          <a:lstStyle/>
          <a:p>
            <a:pPr lvl="0" hangingPunct="1"/>
            <a:r>
              <a:rPr lang="en-US" b="1" dirty="0"/>
              <a:t>Fair Compensation</a:t>
            </a:r>
            <a:br>
              <a:rPr lang="en-US" dirty="0"/>
            </a:br>
            <a:endParaRPr lang="en-US" dirty="0"/>
          </a:p>
        </p:txBody>
      </p:sp>
      <p:sp>
        <p:nvSpPr>
          <p:cNvPr id="3" name="Rectangle 3"/>
          <p:cNvSpPr txBox="1">
            <a:spLocks noGrp="1"/>
          </p:cNvSpPr>
          <p:nvPr>
            <p:ph idx="1"/>
          </p:nvPr>
        </p:nvSpPr>
        <p:spPr>
          <a:xfrm>
            <a:off x="266698" y="1600200"/>
            <a:ext cx="8610603" cy="4114800"/>
          </a:xfrm>
        </p:spPr>
        <p:txBody>
          <a:bodyPr/>
          <a:lstStyle/>
          <a:p>
            <a:pPr lvl="0" hangingPunct="1">
              <a:spcBef>
                <a:spcPts val="500"/>
              </a:spcBef>
              <a:spcAft>
                <a:spcPts val="500"/>
              </a:spcAft>
            </a:pPr>
            <a:r>
              <a:rPr lang="en-US" sz="2400" dirty="0"/>
              <a:t>Communities can offer </a:t>
            </a:r>
            <a:r>
              <a:rPr lang="en-US" sz="5400" b="1" dirty="0"/>
              <a:t>pre-flood</a:t>
            </a:r>
            <a:r>
              <a:rPr lang="en-US" sz="2400" dirty="0"/>
              <a:t> fair market value</a:t>
            </a:r>
          </a:p>
          <a:p>
            <a:pPr lvl="0" hangingPunct="1">
              <a:spcBef>
                <a:spcPts val="500"/>
              </a:spcBef>
              <a:spcAft>
                <a:spcPts val="500"/>
              </a:spcAft>
            </a:pPr>
            <a:r>
              <a:rPr lang="en-US" sz="2400" dirty="0"/>
              <a:t>“Fair Compensation” is NOT the same as the Tax Assessed value</a:t>
            </a:r>
          </a:p>
          <a:p>
            <a:pPr lvl="0" hangingPunct="1">
              <a:spcBef>
                <a:spcPts val="500"/>
              </a:spcBef>
              <a:spcAft>
                <a:spcPts val="500"/>
              </a:spcAft>
            </a:pPr>
            <a:endParaRPr lang="en-US" sz="2400" dirty="0"/>
          </a:p>
          <a:p>
            <a:pPr lvl="0" hangingPunct="1">
              <a:spcBef>
                <a:spcPts val="500"/>
              </a:spcBef>
              <a:spcAft>
                <a:spcPts val="500"/>
              </a:spcAft>
            </a:pPr>
            <a:r>
              <a:rPr lang="en-US" sz="2400" dirty="0"/>
              <a:t>Duplication of benefits</a:t>
            </a:r>
          </a:p>
          <a:p>
            <a:pPr lvl="1">
              <a:spcBef>
                <a:spcPts val="500"/>
              </a:spcBef>
              <a:spcAft>
                <a:spcPts val="500"/>
              </a:spcAft>
            </a:pPr>
            <a:r>
              <a:rPr lang="en-US" sz="2200" dirty="0"/>
              <a:t>Deductions for any post flood structure monies received</a:t>
            </a:r>
          </a:p>
          <a:p>
            <a:pPr lvl="1">
              <a:spcBef>
                <a:spcPts val="500"/>
              </a:spcBef>
              <a:spcAft>
                <a:spcPts val="500"/>
              </a:spcAft>
            </a:pPr>
            <a:r>
              <a:rPr lang="en-US" sz="2200" dirty="0"/>
              <a:t>Credits for repairs</a:t>
            </a:r>
          </a:p>
          <a:p>
            <a:pPr lvl="2">
              <a:spcBef>
                <a:spcPts val="500"/>
              </a:spcBef>
              <a:spcAft>
                <a:spcPts val="500"/>
              </a:spcAft>
            </a:pPr>
            <a:r>
              <a:rPr lang="en-US" sz="2000" dirty="0"/>
              <a:t>Land Value Offer</a:t>
            </a:r>
          </a:p>
        </p:txBody>
      </p:sp>
    </p:spTree>
    <p:extLst>
      <p:ext uri="{BB962C8B-B14F-4D97-AF65-F5344CB8AC3E}">
        <p14:creationId xmlns:p14="http://schemas.microsoft.com/office/powerpoint/2010/main" val="126187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Market Value </a:t>
            </a:r>
          </a:p>
        </p:txBody>
      </p:sp>
      <p:sp>
        <p:nvSpPr>
          <p:cNvPr id="3" name="Content Placeholder 2"/>
          <p:cNvSpPr>
            <a:spLocks noGrp="1"/>
          </p:cNvSpPr>
          <p:nvPr>
            <p:ph idx="1"/>
          </p:nvPr>
        </p:nvSpPr>
        <p:spPr>
          <a:xfrm>
            <a:off x="310896" y="1746504"/>
            <a:ext cx="8686800" cy="4114800"/>
          </a:xfrm>
        </p:spPr>
        <p:txBody>
          <a:bodyPr/>
          <a:lstStyle/>
          <a:p>
            <a:pPr marL="0" indent="0">
              <a:buNone/>
            </a:pPr>
            <a:r>
              <a:rPr lang="en-US" sz="1800" dirty="0"/>
              <a:t>Based on the condition of the property as of a date of the property inspection, the most probable price which a property should bring in a competitive and open market under all conditions requisite to a fair sale, the buyer and seller, each acting prudently, knowledgeably and assuming the price is not affected by undue stimulus</a:t>
            </a:r>
          </a:p>
          <a:p>
            <a:pPr marL="0" indent="0">
              <a:buNone/>
            </a:pPr>
            <a:endParaRPr lang="en-US" sz="1800" dirty="0"/>
          </a:p>
          <a:p>
            <a:pPr marL="0" indent="0">
              <a:buNone/>
            </a:pPr>
            <a:r>
              <a:rPr lang="en-US" sz="1800" dirty="0"/>
              <a:t> Comparable Sales used to estimate market value</a:t>
            </a:r>
          </a:p>
          <a:p>
            <a:r>
              <a:rPr lang="en-US" sz="1800" dirty="0"/>
              <a:t>Adjustments for differences between your house and the comparable sales</a:t>
            </a:r>
          </a:p>
          <a:p>
            <a:pPr lvl="1"/>
            <a:r>
              <a:rPr lang="en-US" dirty="0"/>
              <a:t>Size</a:t>
            </a:r>
          </a:p>
          <a:p>
            <a:pPr lvl="1"/>
            <a:r>
              <a:rPr lang="en-US" dirty="0"/>
              <a:t># Bedrooms</a:t>
            </a:r>
          </a:p>
          <a:p>
            <a:pPr lvl="1"/>
            <a:r>
              <a:rPr lang="en-US" dirty="0"/>
              <a:t># Baths</a:t>
            </a:r>
          </a:p>
          <a:p>
            <a:pPr lvl="1"/>
            <a:r>
              <a:rPr lang="en-US" dirty="0"/>
              <a:t>Lot Size</a:t>
            </a:r>
          </a:p>
          <a:p>
            <a:pPr lvl="1"/>
            <a:r>
              <a:rPr lang="en-US" dirty="0"/>
              <a:t>Condition</a:t>
            </a:r>
          </a:p>
          <a:p>
            <a:pPr lvl="1"/>
            <a:r>
              <a:rPr lang="en-US" dirty="0"/>
              <a:t>Quality of construction</a:t>
            </a:r>
          </a:p>
          <a:p>
            <a:pPr lvl="1"/>
            <a:r>
              <a:rPr lang="en-US" dirty="0"/>
              <a:t>Age</a:t>
            </a:r>
          </a:p>
          <a:p>
            <a:pPr lvl="1"/>
            <a:endParaRPr lang="en-US" dirty="0"/>
          </a:p>
          <a:p>
            <a:pPr marL="0" indent="0">
              <a:buNone/>
            </a:pPr>
            <a:endParaRPr lang="en-US" sz="1800" dirty="0"/>
          </a:p>
        </p:txBody>
      </p:sp>
    </p:spTree>
    <p:extLst>
      <p:ext uri="{BB962C8B-B14F-4D97-AF65-F5344CB8AC3E}">
        <p14:creationId xmlns:p14="http://schemas.microsoft.com/office/powerpoint/2010/main" val="476813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en-US" b="1" dirty="0"/>
              <a:t>The Typical Buyout Process</a:t>
            </a:r>
          </a:p>
        </p:txBody>
      </p:sp>
      <p:sp>
        <p:nvSpPr>
          <p:cNvPr id="3" name="Rectangle 3"/>
          <p:cNvSpPr txBox="1">
            <a:spLocks noGrp="1"/>
          </p:cNvSpPr>
          <p:nvPr>
            <p:ph idx="1"/>
          </p:nvPr>
        </p:nvSpPr>
        <p:spPr/>
        <p:txBody>
          <a:bodyPr/>
          <a:lstStyle/>
          <a:p>
            <a:pPr lvl="0" hangingPunct="1">
              <a:lnSpc>
                <a:spcPct val="90000"/>
              </a:lnSpc>
            </a:pPr>
            <a:r>
              <a:rPr lang="en-US" sz="2000" b="1" dirty="0">
                <a:solidFill>
                  <a:srgbClr val="001832"/>
                </a:solidFill>
              </a:rPr>
              <a:t>Determine compensation and make the buyout offers</a:t>
            </a:r>
          </a:p>
          <a:p>
            <a:pPr lvl="1" hangingPunct="1">
              <a:lnSpc>
                <a:spcPct val="90000"/>
              </a:lnSpc>
            </a:pPr>
            <a:r>
              <a:rPr lang="en-US" sz="1800" b="1" dirty="0">
                <a:solidFill>
                  <a:srgbClr val="001832"/>
                </a:solidFill>
              </a:rPr>
              <a:t>Property Owner Handbook</a:t>
            </a:r>
          </a:p>
          <a:p>
            <a:pPr lvl="0" hangingPunct="1">
              <a:lnSpc>
                <a:spcPct val="90000"/>
              </a:lnSpc>
            </a:pPr>
            <a:r>
              <a:rPr lang="en-US" sz="2000" b="1" dirty="0">
                <a:solidFill>
                  <a:srgbClr val="001832"/>
                </a:solidFill>
              </a:rPr>
              <a:t>Provide the opportunity for the owner to appeal</a:t>
            </a:r>
          </a:p>
          <a:p>
            <a:pPr lvl="1" hangingPunct="1">
              <a:lnSpc>
                <a:spcPct val="90000"/>
              </a:lnSpc>
            </a:pPr>
            <a:r>
              <a:rPr lang="en-US" sz="1800" dirty="0">
                <a:solidFill>
                  <a:srgbClr val="001832"/>
                </a:solidFill>
              </a:rPr>
              <a:t>Appraisal - not an exact science</a:t>
            </a:r>
          </a:p>
          <a:p>
            <a:pPr lvl="1" hangingPunct="1">
              <a:lnSpc>
                <a:spcPct val="90000"/>
              </a:lnSpc>
            </a:pPr>
            <a:r>
              <a:rPr lang="en-US" sz="1800" dirty="0">
                <a:solidFill>
                  <a:srgbClr val="001832"/>
                </a:solidFill>
              </a:rPr>
              <a:t>Appeal typically involves the owner paying for an independent appraisal</a:t>
            </a:r>
          </a:p>
          <a:p>
            <a:pPr lvl="1" hangingPunct="1">
              <a:lnSpc>
                <a:spcPct val="90000"/>
              </a:lnSpc>
            </a:pPr>
            <a:r>
              <a:rPr lang="en-US" sz="1800" dirty="0">
                <a:solidFill>
                  <a:srgbClr val="001832"/>
                </a:solidFill>
              </a:rPr>
              <a:t>State has final say in value</a:t>
            </a:r>
          </a:p>
          <a:p>
            <a:pPr lvl="0">
              <a:lnSpc>
                <a:spcPct val="90000"/>
              </a:lnSpc>
            </a:pPr>
            <a:r>
              <a:rPr lang="en-US" sz="1800" b="1" dirty="0">
                <a:solidFill>
                  <a:srgbClr val="001832"/>
                </a:solidFill>
              </a:rPr>
              <a:t>Conduct the title search</a:t>
            </a:r>
          </a:p>
          <a:p>
            <a:pPr lvl="1">
              <a:lnSpc>
                <a:spcPct val="90000"/>
              </a:lnSpc>
            </a:pPr>
            <a:r>
              <a:rPr lang="en-US" sz="1600" dirty="0">
                <a:solidFill>
                  <a:srgbClr val="001832"/>
                </a:solidFill>
              </a:rPr>
              <a:t>To determine ownership and to identify any ownership issues, liens, or encumbrances</a:t>
            </a:r>
          </a:p>
          <a:p>
            <a:pPr lvl="0">
              <a:lnSpc>
                <a:spcPct val="90000"/>
              </a:lnSpc>
            </a:pPr>
            <a:r>
              <a:rPr lang="en-US" sz="1800" b="1" dirty="0">
                <a:solidFill>
                  <a:srgbClr val="001832"/>
                </a:solidFill>
              </a:rPr>
              <a:t>Notify the owners and schedule the closing</a:t>
            </a:r>
          </a:p>
          <a:p>
            <a:pPr lvl="1">
              <a:lnSpc>
                <a:spcPct val="90000"/>
              </a:lnSpc>
            </a:pPr>
            <a:r>
              <a:rPr lang="en-US" sz="1600" dirty="0">
                <a:solidFill>
                  <a:srgbClr val="001832"/>
                </a:solidFill>
              </a:rPr>
              <a:t>Properties must be vacant at the time of closing</a:t>
            </a:r>
          </a:p>
          <a:p>
            <a:pPr lvl="0">
              <a:lnSpc>
                <a:spcPct val="90000"/>
              </a:lnSpc>
            </a:pPr>
            <a:r>
              <a:rPr lang="en-US" sz="1800" b="1" dirty="0">
                <a:solidFill>
                  <a:srgbClr val="001832"/>
                </a:solidFill>
              </a:rPr>
              <a:t>Conduct the closing</a:t>
            </a:r>
          </a:p>
          <a:p>
            <a:pPr lvl="1">
              <a:lnSpc>
                <a:spcPct val="90000"/>
              </a:lnSpc>
            </a:pPr>
            <a:r>
              <a:rPr lang="en-US" sz="1600" dirty="0">
                <a:solidFill>
                  <a:srgbClr val="001832"/>
                </a:solidFill>
              </a:rPr>
              <a:t>Necessary paperwork to transfer clear title</a:t>
            </a:r>
          </a:p>
          <a:p>
            <a:pPr lvl="1">
              <a:lnSpc>
                <a:spcPct val="90000"/>
              </a:lnSpc>
            </a:pPr>
            <a:r>
              <a:rPr lang="en-US" sz="1600" dirty="0">
                <a:solidFill>
                  <a:srgbClr val="001832"/>
                </a:solidFill>
              </a:rPr>
              <a:t>Owner receives the net proceeds from the sale</a:t>
            </a:r>
          </a:p>
          <a:p>
            <a:pPr lvl="1" hangingPunct="1">
              <a:lnSpc>
                <a:spcPct val="90000"/>
              </a:lnSpc>
            </a:pPr>
            <a:endParaRPr lang="en-US" sz="1800" dirty="0">
              <a:solidFill>
                <a:srgbClr val="001832"/>
              </a:solidFill>
            </a:endParaRPr>
          </a:p>
          <a:p>
            <a:pPr lvl="0" hangingPunct="1">
              <a:lnSpc>
                <a:spcPct val="90000"/>
              </a:lnSpc>
            </a:pPr>
            <a:endParaRPr lang="en-US" sz="2000" dirty="0">
              <a:solidFill>
                <a:srgbClr val="001832"/>
              </a:solidFill>
            </a:endParaRPr>
          </a:p>
        </p:txBody>
      </p:sp>
    </p:spTree>
    <p:extLst>
      <p:ext uri="{BB962C8B-B14F-4D97-AF65-F5344CB8AC3E}">
        <p14:creationId xmlns:p14="http://schemas.microsoft.com/office/powerpoint/2010/main" val="3243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en-US" dirty="0"/>
              <a:t>Timeframe</a:t>
            </a:r>
          </a:p>
        </p:txBody>
      </p:sp>
      <p:sp>
        <p:nvSpPr>
          <p:cNvPr id="3" name="Rectangle 3"/>
          <p:cNvSpPr txBox="1">
            <a:spLocks noGrp="1"/>
          </p:cNvSpPr>
          <p:nvPr>
            <p:ph idx="1"/>
          </p:nvPr>
        </p:nvSpPr>
        <p:spPr/>
        <p:txBody>
          <a:bodyPr/>
          <a:lstStyle/>
          <a:p>
            <a:pPr lvl="0" hangingPunct="1">
              <a:spcBef>
                <a:spcPts val="1000"/>
              </a:spcBef>
            </a:pPr>
            <a:r>
              <a:rPr lang="en-US" sz="4000" dirty="0"/>
              <a:t>From Appraisal to Closing</a:t>
            </a:r>
          </a:p>
          <a:p>
            <a:pPr lvl="1" hangingPunct="1">
              <a:spcBef>
                <a:spcPts val="900"/>
              </a:spcBef>
            </a:pPr>
            <a:r>
              <a:rPr lang="en-US" sz="3600" dirty="0"/>
              <a:t>Can be completed in 90 Days</a:t>
            </a:r>
          </a:p>
          <a:p>
            <a:pPr lvl="2" hangingPunct="1">
              <a:spcBef>
                <a:spcPts val="800"/>
              </a:spcBef>
            </a:pPr>
            <a:r>
              <a:rPr lang="en-US" sz="3200" dirty="0"/>
              <a:t>Assuming</a:t>
            </a:r>
          </a:p>
          <a:p>
            <a:pPr lvl="3" hangingPunct="1">
              <a:spcBef>
                <a:spcPts val="700"/>
              </a:spcBef>
            </a:pPr>
            <a:r>
              <a:rPr lang="en-US" sz="2800" dirty="0"/>
              <a:t>Seller is ready to sell</a:t>
            </a:r>
          </a:p>
          <a:p>
            <a:pPr lvl="3" hangingPunct="1">
              <a:spcBef>
                <a:spcPts val="700"/>
              </a:spcBef>
            </a:pPr>
            <a:r>
              <a:rPr lang="en-US" sz="2800" dirty="0"/>
              <a:t>No title issues</a:t>
            </a:r>
          </a:p>
          <a:p>
            <a:pPr lvl="2" hangingPunct="1">
              <a:spcBef>
                <a:spcPts val="800"/>
              </a:spcBef>
            </a:pPr>
            <a:endParaRPr lang="en-US" sz="3200" dirty="0"/>
          </a:p>
        </p:txBody>
      </p:sp>
    </p:spTree>
    <p:extLst>
      <p:ext uri="{BB962C8B-B14F-4D97-AF65-F5344CB8AC3E}">
        <p14:creationId xmlns:p14="http://schemas.microsoft.com/office/powerpoint/2010/main" val="36301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Next Steps		</a:t>
            </a:r>
          </a:p>
        </p:txBody>
      </p:sp>
      <p:sp>
        <p:nvSpPr>
          <p:cNvPr id="3" name="Content Placeholder 2"/>
          <p:cNvSpPr>
            <a:spLocks noGrp="1"/>
          </p:cNvSpPr>
          <p:nvPr>
            <p:ph idx="1"/>
          </p:nvPr>
        </p:nvSpPr>
        <p:spPr/>
        <p:txBody>
          <a:bodyPr/>
          <a:lstStyle/>
          <a:p>
            <a:r>
              <a:rPr lang="en-US" sz="1800" dirty="0"/>
              <a:t>Determine interest</a:t>
            </a:r>
          </a:p>
          <a:p>
            <a:pPr lvl="1"/>
            <a:r>
              <a:rPr lang="en-US" sz="1600" dirty="0"/>
              <a:t>Needs from homeowners:</a:t>
            </a:r>
          </a:p>
          <a:p>
            <a:pPr lvl="2"/>
            <a:r>
              <a:rPr lang="en-US" sz="1400" dirty="0"/>
              <a:t>Notice of Voluntary form</a:t>
            </a:r>
          </a:p>
          <a:p>
            <a:pPr lvl="2"/>
            <a:r>
              <a:rPr lang="en-US" sz="1400" dirty="0"/>
              <a:t>Citizenship Form</a:t>
            </a:r>
          </a:p>
          <a:p>
            <a:pPr lvl="2"/>
            <a:r>
              <a:rPr lang="en-US" sz="1400" dirty="0"/>
              <a:t>Four photos of each property</a:t>
            </a:r>
          </a:p>
          <a:p>
            <a:pPr lvl="3"/>
            <a:r>
              <a:rPr lang="en-US" sz="1300" dirty="0"/>
              <a:t>Exterior – each side</a:t>
            </a:r>
          </a:p>
          <a:p>
            <a:pPr lvl="2"/>
            <a:r>
              <a:rPr lang="en-US" sz="1400" b="1" u="sng" dirty="0">
                <a:solidFill>
                  <a:srgbClr val="FF0000"/>
                </a:solidFill>
              </a:rPr>
              <a:t>Must haves </a:t>
            </a:r>
            <a:r>
              <a:rPr lang="en-US" sz="1400" b="1" dirty="0"/>
              <a:t>for EVERY HOME</a:t>
            </a:r>
          </a:p>
          <a:p>
            <a:pPr lvl="2"/>
            <a:endParaRPr lang="en-US" sz="1400" dirty="0"/>
          </a:p>
          <a:p>
            <a:r>
              <a:rPr lang="en-US" sz="1800" dirty="0"/>
              <a:t>Submit request for alternates to State</a:t>
            </a:r>
          </a:p>
          <a:p>
            <a:r>
              <a:rPr lang="en-US" sz="1800" dirty="0"/>
              <a:t>Await Results</a:t>
            </a:r>
          </a:p>
          <a:p>
            <a:pPr lvl="1"/>
            <a:r>
              <a:rPr lang="en-US" sz="1600" dirty="0"/>
              <a:t>Timing TBD</a:t>
            </a:r>
          </a:p>
          <a:p>
            <a:pPr lvl="1"/>
            <a:endParaRPr lang="en-US" sz="1600" dirty="0"/>
          </a:p>
        </p:txBody>
      </p:sp>
    </p:spTree>
    <p:extLst>
      <p:ext uri="{BB962C8B-B14F-4D97-AF65-F5344CB8AC3E}">
        <p14:creationId xmlns:p14="http://schemas.microsoft.com/office/powerpoint/2010/main" val="1058816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title"/>
          </p:nvPr>
        </p:nvSpPr>
        <p:spPr>
          <a:solidFill>
            <a:schemeClr val="hlink">
              <a:alpha val="45000"/>
            </a:schemeClr>
          </a:solidFill>
        </p:spPr>
        <p:txBody>
          <a:bodyPr/>
          <a:lstStyle/>
          <a:p>
            <a:pPr eaLnBrk="1" hangingPunct="1">
              <a:defRPr/>
            </a:pPr>
            <a:r>
              <a:rPr lang="en-US" b="1" i="1">
                <a:solidFill>
                  <a:schemeClr val="bg1"/>
                </a:solidFill>
                <a:effectLst>
                  <a:outerShdw blurRad="38100" dist="38100" dir="2700000" algn="tl">
                    <a:srgbClr val="000000"/>
                  </a:outerShdw>
                </a:effectLst>
              </a:rPr>
              <a:t>Questions?</a:t>
            </a:r>
          </a:p>
        </p:txBody>
      </p:sp>
      <p:pic>
        <p:nvPicPr>
          <p:cNvPr id="27651" name="Picture 5"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2325" y="2133600"/>
            <a:ext cx="4613275"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6"/>
          <p:cNvSpPr txBox="1">
            <a:spLocks noChangeArrowheads="1"/>
          </p:cNvSpPr>
          <p:nvPr/>
        </p:nvSpPr>
        <p:spPr bwMode="auto">
          <a:xfrm>
            <a:off x="0" y="6643688"/>
            <a:ext cx="38862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sz="800"/>
              <a:t>Prepared by Jeffery S. Ward and Associates, Inc.</a:t>
            </a:r>
          </a:p>
        </p:txBody>
      </p:sp>
    </p:spTree>
    <p:extLst>
      <p:ext uri="{BB962C8B-B14F-4D97-AF65-F5344CB8AC3E}">
        <p14:creationId xmlns:p14="http://schemas.microsoft.com/office/powerpoint/2010/main" val="314214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Hazard Mitigation Grant (HMA) Programs	</a:t>
            </a:r>
          </a:p>
        </p:txBody>
      </p:sp>
      <p:sp>
        <p:nvSpPr>
          <p:cNvPr id="5123" name="Content Placeholder 2"/>
          <p:cNvSpPr>
            <a:spLocks noGrp="1"/>
          </p:cNvSpPr>
          <p:nvPr>
            <p:ph idx="1"/>
          </p:nvPr>
        </p:nvSpPr>
        <p:spPr/>
        <p:txBody>
          <a:bodyPr/>
          <a:lstStyle/>
          <a:p>
            <a:r>
              <a:rPr lang="en-US" sz="2800" dirty="0"/>
              <a:t>Hazard Mitigation Grant Program (HMGP) </a:t>
            </a:r>
          </a:p>
          <a:p>
            <a:endParaRPr lang="en-US" sz="2800" dirty="0"/>
          </a:p>
          <a:p>
            <a:pPr lvl="1"/>
            <a:r>
              <a:rPr lang="en-US" sz="2600" dirty="0"/>
              <a:t>Post Matthew grant </a:t>
            </a:r>
          </a:p>
          <a:p>
            <a:pPr lvl="2"/>
            <a:r>
              <a:rPr lang="en-US" sz="2400" dirty="0" err="1"/>
              <a:t>Acq</a:t>
            </a:r>
            <a:r>
              <a:rPr lang="en-US" sz="2400" dirty="0"/>
              <a:t>/Demo</a:t>
            </a:r>
          </a:p>
          <a:p>
            <a:pPr lvl="2"/>
            <a:r>
              <a:rPr lang="en-US" sz="2400" dirty="0"/>
              <a:t>57 homes approved</a:t>
            </a:r>
          </a:p>
          <a:p>
            <a:endParaRPr lang="en-US" sz="2800" dirty="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dirty="0"/>
              <a:t>Benefit Cost Analysis</a:t>
            </a:r>
          </a:p>
        </p:txBody>
      </p:sp>
      <p:sp>
        <p:nvSpPr>
          <p:cNvPr id="59395" name="Rectangle 3"/>
          <p:cNvSpPr>
            <a:spLocks noGrp="1" noChangeArrowheads="1"/>
          </p:cNvSpPr>
          <p:nvPr>
            <p:ph idx="1"/>
          </p:nvPr>
        </p:nvSpPr>
        <p:spPr>
          <a:xfrm>
            <a:off x="457200" y="1853514"/>
            <a:ext cx="7762875" cy="3038475"/>
          </a:xfrm>
        </p:spPr>
        <p:txBody>
          <a:bodyPr/>
          <a:lstStyle/>
          <a:p>
            <a:pPr eaLnBrk="1" hangingPunct="1">
              <a:buFont typeface="Monotype Sorts"/>
              <a:buNone/>
            </a:pPr>
            <a:r>
              <a:rPr lang="en-US" sz="2000" dirty="0"/>
              <a:t>Benefit Cost Analysis tips:</a:t>
            </a:r>
          </a:p>
          <a:p>
            <a:pPr eaLnBrk="1" hangingPunct="1">
              <a:buFont typeface="Monotype Sorts"/>
              <a:buNone/>
            </a:pPr>
            <a:endParaRPr lang="en-US" sz="2000" dirty="0"/>
          </a:p>
          <a:p>
            <a:pPr eaLnBrk="1" hangingPunct="1"/>
            <a:r>
              <a:rPr lang="en-US" sz="2000" dirty="0"/>
              <a:t>Use the FEMA software</a:t>
            </a:r>
          </a:p>
          <a:p>
            <a:pPr eaLnBrk="1" hangingPunct="1"/>
            <a:r>
              <a:rPr lang="en-US" sz="2000" dirty="0"/>
              <a:t>Buyouts- BCA done on each individual home</a:t>
            </a:r>
          </a:p>
          <a:p>
            <a:pPr eaLnBrk="1" hangingPunct="1"/>
            <a:r>
              <a:rPr lang="en-US" sz="2000" dirty="0"/>
              <a:t>Substantial Damage Waiver and </a:t>
            </a:r>
            <a:r>
              <a:rPr lang="en-US" sz="2000" dirty="0">
                <a:solidFill>
                  <a:srgbClr val="FF0000"/>
                </a:solidFill>
              </a:rPr>
              <a:t>$276,000 waiver for acquisitions </a:t>
            </a:r>
          </a:p>
          <a:p>
            <a:pPr eaLnBrk="1" hangingPunct="1"/>
            <a:r>
              <a:rPr lang="en-US" sz="2000" dirty="0"/>
              <a:t>$175,000 waiver for elevations</a:t>
            </a:r>
          </a:p>
          <a:p>
            <a:pPr lvl="1"/>
            <a:r>
              <a:rPr lang="en-US" sz="1800" dirty="0"/>
              <a:t>Waivers only apply to homes in SFHA</a:t>
            </a:r>
          </a:p>
          <a:p>
            <a:pPr eaLnBrk="1" hangingPunct="1"/>
            <a:r>
              <a:rPr lang="en-US" sz="2000" dirty="0"/>
              <a:t>Supply the documentation</a:t>
            </a:r>
          </a:p>
          <a:p>
            <a:pPr eaLnBrk="1" hangingPunct="1">
              <a:buFont typeface="Monotype Sorts"/>
              <a:buNone/>
            </a:pPr>
            <a:endParaRPr lang="en-US" sz="2000" dirty="0"/>
          </a:p>
          <a:p>
            <a:pPr eaLnBrk="1" hangingPunct="1">
              <a:buFont typeface="Monotype Sorts"/>
              <a:buNone/>
            </a:pPr>
            <a:endParaRPr lang="en-US" sz="2000" dirty="0"/>
          </a:p>
          <a:p>
            <a:pPr eaLnBrk="1" hangingPunct="1">
              <a:buFont typeface="Monotype Sorts"/>
              <a:buNone/>
            </a:pPr>
            <a:endParaRPr lang="en-US" sz="2000" dirty="0"/>
          </a:p>
          <a:p>
            <a:pPr eaLnBrk="1" hangingPunct="1">
              <a:buFont typeface="Monotype Sorts"/>
              <a:buNone/>
            </a:pPr>
            <a:endParaRPr lang="en-US" sz="2000" dirty="0"/>
          </a:p>
          <a:p>
            <a:pPr eaLnBrk="1" hangingPunct="1"/>
            <a:endParaRPr lang="en-US" sz="2000" dirty="0"/>
          </a:p>
        </p:txBody>
      </p:sp>
    </p:spTree>
    <p:extLst>
      <p:ext uri="{BB962C8B-B14F-4D97-AF65-F5344CB8AC3E}">
        <p14:creationId xmlns:p14="http://schemas.microsoft.com/office/powerpoint/2010/main" val="259660161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87844" y="2384854"/>
            <a:ext cx="7772400" cy="1143000"/>
          </a:xfrm>
        </p:spPr>
        <p:txBody>
          <a:bodyPr>
            <a:normAutofit fontScale="90000"/>
          </a:bodyPr>
          <a:lstStyle/>
          <a:p>
            <a:pPr algn="ctr" eaLnBrk="1" hangingPunct="1"/>
            <a:r>
              <a:rPr lang="en-US" dirty="0">
                <a:solidFill>
                  <a:schemeClr val="bg1"/>
                </a:solidFill>
              </a:rPr>
              <a:t>Hazard Mitigation Grant Program (HMGP)</a:t>
            </a:r>
          </a:p>
        </p:txBody>
      </p:sp>
      <p:sp>
        <p:nvSpPr>
          <p:cNvPr id="7171" name="Rectangle 3"/>
          <p:cNvSpPr>
            <a:spLocks noGrp="1" noChangeArrowheads="1"/>
          </p:cNvSpPr>
          <p:nvPr>
            <p:ph type="subTitle" idx="1"/>
          </p:nvPr>
        </p:nvSpPr>
        <p:spPr/>
        <p:txBody>
          <a:bodyPr/>
          <a:lstStyle/>
          <a:p>
            <a:pPr eaLnBrk="1" hangingPunct="1">
              <a:lnSpc>
                <a:spcPct val="90000"/>
              </a:lnSpc>
            </a:pPr>
            <a:r>
              <a:rPr lang="en-US" sz="3600" dirty="0"/>
              <a:t>Overview</a:t>
            </a:r>
          </a:p>
          <a:p>
            <a:pPr eaLnBrk="1" hangingPunct="1">
              <a:lnSpc>
                <a:spcPct val="90000"/>
              </a:lnSpc>
            </a:pP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nvSpPr>
        <p:spPr bwMode="auto">
          <a:xfrm>
            <a:off x="131805" y="0"/>
            <a:ext cx="7772400" cy="102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r>
              <a:rPr lang="en-US" sz="2800" b="1" dirty="0">
                <a:solidFill>
                  <a:schemeClr val="bg1"/>
                </a:solidFill>
                <a:latin typeface="Times New Roman" panose="02020603050405020304" pitchFamily="18" charset="0"/>
              </a:rPr>
              <a:t>HAZARD MITIGATION GRANT PROGRAM</a:t>
            </a:r>
            <a:endParaRPr lang="en-US" sz="2800" i="1" dirty="0">
              <a:solidFill>
                <a:schemeClr val="bg1"/>
              </a:solidFill>
              <a:latin typeface="Times New Roman" panose="02020603050405020304" pitchFamily="18" charset="0"/>
            </a:endParaRPr>
          </a:p>
        </p:txBody>
      </p:sp>
      <p:sp>
        <p:nvSpPr>
          <p:cNvPr id="649219" name="Rectangle 3"/>
          <p:cNvSpPr>
            <a:spLocks noGrp="1" noChangeArrowheads="1"/>
          </p:cNvSpPr>
          <p:nvPr/>
        </p:nvSpPr>
        <p:spPr bwMode="auto">
          <a:xfrm>
            <a:off x="609600" y="21336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nSpc>
                <a:spcPct val="90000"/>
              </a:lnSpc>
              <a:spcBef>
                <a:spcPct val="0"/>
              </a:spcBef>
              <a:buClr>
                <a:schemeClr val="tx1"/>
              </a:buClr>
              <a:buSzPct val="75000"/>
              <a:buFontTx/>
              <a:buNone/>
            </a:pPr>
            <a:r>
              <a:rPr lang="en-US" sz="4000" b="1" dirty="0">
                <a:latin typeface="Arial" panose="020B0604020202020204" pitchFamily="34" charset="0"/>
              </a:rPr>
              <a:t>Projects must:</a:t>
            </a:r>
          </a:p>
          <a:p>
            <a:pPr>
              <a:lnSpc>
                <a:spcPct val="90000"/>
              </a:lnSpc>
              <a:spcBef>
                <a:spcPct val="0"/>
              </a:spcBef>
              <a:buClr>
                <a:srgbClr val="FF0000"/>
              </a:buClr>
              <a:buSzPct val="75000"/>
              <a:buFont typeface="Monotype Sorts"/>
              <a:buChar char="l"/>
            </a:pPr>
            <a:endParaRPr lang="en-US" sz="1000" b="1"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Solve a problem;</a:t>
            </a:r>
          </a:p>
          <a:p>
            <a:pPr lvl="1">
              <a:lnSpc>
                <a:spcPct val="90000"/>
              </a:lnSpc>
              <a:spcBef>
                <a:spcPct val="0"/>
              </a:spcBef>
              <a:buClr>
                <a:schemeClr val="tx1"/>
              </a:buClr>
              <a:buSzTx/>
              <a:buNone/>
            </a:pPr>
            <a:endParaRPr lang="en-US" sz="1000"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Have a beneficial impact;</a:t>
            </a:r>
            <a:endParaRPr lang="en-US" sz="1000" dirty="0">
              <a:latin typeface="Arial" panose="020B0604020202020204" pitchFamily="34" charset="0"/>
            </a:endParaRPr>
          </a:p>
          <a:p>
            <a:pPr lvl="1">
              <a:lnSpc>
                <a:spcPct val="90000"/>
              </a:lnSpc>
              <a:spcBef>
                <a:spcPct val="0"/>
              </a:spcBef>
              <a:buClr>
                <a:schemeClr val="tx1"/>
              </a:buClr>
              <a:buSzTx/>
              <a:buNone/>
            </a:pPr>
            <a:endParaRPr lang="en-US" sz="1000" i="1"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Be cost effective (see waiver info);</a:t>
            </a:r>
          </a:p>
          <a:p>
            <a:pPr lvl="1">
              <a:lnSpc>
                <a:spcPct val="90000"/>
              </a:lnSpc>
              <a:spcBef>
                <a:spcPct val="0"/>
              </a:spcBef>
              <a:buClr>
                <a:schemeClr val="tx1"/>
              </a:buClr>
              <a:buSzTx/>
              <a:buNone/>
            </a:pPr>
            <a:endParaRPr lang="en-US" sz="1000"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Substantially reduce future risk;</a:t>
            </a:r>
          </a:p>
          <a:p>
            <a:pPr lvl="1">
              <a:lnSpc>
                <a:spcPct val="90000"/>
              </a:lnSpc>
              <a:spcBef>
                <a:spcPct val="0"/>
              </a:spcBef>
              <a:buClr>
                <a:schemeClr val="tx1"/>
              </a:buClr>
              <a:buSzTx/>
              <a:buNone/>
            </a:pPr>
            <a:endParaRPr lang="en-US" sz="1000"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Be environmentally sound;</a:t>
            </a:r>
          </a:p>
          <a:p>
            <a:pPr lvl="1">
              <a:lnSpc>
                <a:spcPct val="90000"/>
              </a:lnSpc>
              <a:spcBef>
                <a:spcPct val="0"/>
              </a:spcBef>
              <a:buClr>
                <a:schemeClr val="tx1"/>
              </a:buClr>
              <a:buSzTx/>
              <a:buNone/>
            </a:pPr>
            <a:endParaRPr lang="en-US" sz="1000" dirty="0">
              <a:latin typeface="Arial" panose="020B0604020202020204" pitchFamily="34" charset="0"/>
            </a:endParaRPr>
          </a:p>
          <a:p>
            <a:pPr lvl="1">
              <a:lnSpc>
                <a:spcPct val="90000"/>
              </a:lnSpc>
              <a:spcBef>
                <a:spcPct val="0"/>
              </a:spcBef>
              <a:buClr>
                <a:schemeClr val="tx1"/>
              </a:buClr>
              <a:buSzTx/>
              <a:buNone/>
            </a:pPr>
            <a:r>
              <a:rPr lang="en-US" sz="2800" dirty="0">
                <a:latin typeface="Arial" panose="020B0604020202020204" pitchFamily="34" charset="0"/>
              </a:rPr>
              <a:t>Conform with Local and State Mitigation     	Plans and Program Requirements</a:t>
            </a:r>
            <a:r>
              <a:rPr lang="en-US" sz="3200" dirty="0">
                <a:latin typeface="Arial" panose="020B0604020202020204" pitchFamily="34" charset="0"/>
              </a:rPr>
              <a:t>.</a:t>
            </a:r>
            <a:endParaRPr lang="en-US" sz="3600" i="1" dirty="0">
              <a:latin typeface="Arial" panose="020B0604020202020204" pitchFamily="34" charset="0"/>
            </a:endParaRPr>
          </a:p>
        </p:txBody>
      </p:sp>
      <p:sp>
        <p:nvSpPr>
          <p:cNvPr id="27652" name="Line 5"/>
          <p:cNvSpPr>
            <a:spLocks noChangeShapeType="1"/>
          </p:cNvSpPr>
          <p:nvPr/>
        </p:nvSpPr>
        <p:spPr bwMode="auto">
          <a:xfrm>
            <a:off x="457200" y="2057400"/>
            <a:ext cx="8382000" cy="0"/>
          </a:xfrm>
          <a:prstGeom prst="line">
            <a:avLst/>
          </a:prstGeom>
          <a:noFill/>
          <a:ln w="76200" cmpd="tri">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32013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Effect transition="in" filter="dissolve">
                                      <p:cBhvr>
                                        <p:cTn id="7" dur="500"/>
                                        <p:tgtEl>
                                          <p:spTgt spid="64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9219">
                                            <p:txEl>
                                              <p:pRg st="2" end="2"/>
                                            </p:txEl>
                                          </p:spTgt>
                                        </p:tgtEl>
                                        <p:attrNameLst>
                                          <p:attrName>style.visibility</p:attrName>
                                        </p:attrNameLst>
                                      </p:cBhvr>
                                      <p:to>
                                        <p:strVal val="visible"/>
                                      </p:to>
                                    </p:set>
                                    <p:animEffect transition="in" filter="dissolve">
                                      <p:cBhvr>
                                        <p:cTn id="12" dur="500"/>
                                        <p:tgtEl>
                                          <p:spTgt spid="64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49219">
                                            <p:txEl>
                                              <p:pRg st="4" end="4"/>
                                            </p:txEl>
                                          </p:spTgt>
                                        </p:tgtEl>
                                        <p:attrNameLst>
                                          <p:attrName>style.visibility</p:attrName>
                                        </p:attrNameLst>
                                      </p:cBhvr>
                                      <p:to>
                                        <p:strVal val="visible"/>
                                      </p:to>
                                    </p:set>
                                    <p:animEffect transition="in" filter="dissolve">
                                      <p:cBhvr>
                                        <p:cTn id="17" dur="500"/>
                                        <p:tgtEl>
                                          <p:spTgt spid="64921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49219">
                                            <p:txEl>
                                              <p:pRg st="6" end="6"/>
                                            </p:txEl>
                                          </p:spTgt>
                                        </p:tgtEl>
                                        <p:attrNameLst>
                                          <p:attrName>style.visibility</p:attrName>
                                        </p:attrNameLst>
                                      </p:cBhvr>
                                      <p:to>
                                        <p:strVal val="visible"/>
                                      </p:to>
                                    </p:set>
                                    <p:animEffect transition="in" filter="dissolve">
                                      <p:cBhvr>
                                        <p:cTn id="22" dur="500"/>
                                        <p:tgtEl>
                                          <p:spTgt spid="64921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49219">
                                            <p:txEl>
                                              <p:pRg st="8" end="8"/>
                                            </p:txEl>
                                          </p:spTgt>
                                        </p:tgtEl>
                                        <p:attrNameLst>
                                          <p:attrName>style.visibility</p:attrName>
                                        </p:attrNameLst>
                                      </p:cBhvr>
                                      <p:to>
                                        <p:strVal val="visible"/>
                                      </p:to>
                                    </p:set>
                                    <p:animEffect transition="in" filter="dissolve">
                                      <p:cBhvr>
                                        <p:cTn id="27" dur="500"/>
                                        <p:tgtEl>
                                          <p:spTgt spid="64921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49219">
                                            <p:txEl>
                                              <p:pRg st="10" end="10"/>
                                            </p:txEl>
                                          </p:spTgt>
                                        </p:tgtEl>
                                        <p:attrNameLst>
                                          <p:attrName>style.visibility</p:attrName>
                                        </p:attrNameLst>
                                      </p:cBhvr>
                                      <p:to>
                                        <p:strVal val="visible"/>
                                      </p:to>
                                    </p:set>
                                    <p:animEffect transition="in" filter="dissolve">
                                      <p:cBhvr>
                                        <p:cTn id="32" dur="500"/>
                                        <p:tgtEl>
                                          <p:spTgt spid="649219">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49219">
                                            <p:txEl>
                                              <p:pRg st="12" end="12"/>
                                            </p:txEl>
                                          </p:spTgt>
                                        </p:tgtEl>
                                        <p:attrNameLst>
                                          <p:attrName>style.visibility</p:attrName>
                                        </p:attrNameLst>
                                      </p:cBhvr>
                                      <p:to>
                                        <p:strVal val="visible"/>
                                      </p:to>
                                    </p:set>
                                    <p:animEffect transition="in" filter="dissolve">
                                      <p:cBhvr>
                                        <p:cTn id="37" dur="500"/>
                                        <p:tgtEl>
                                          <p:spTgt spid="6492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1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777626" y="2572608"/>
            <a:ext cx="7772400" cy="1143000"/>
          </a:xfrm>
        </p:spPr>
        <p:txBody>
          <a:bodyPr>
            <a:normAutofit fontScale="90000"/>
          </a:bodyPr>
          <a:lstStyle/>
          <a:p>
            <a:pPr eaLnBrk="1" hangingPunct="1"/>
            <a:r>
              <a:rPr lang="en-US" dirty="0">
                <a:solidFill>
                  <a:srgbClr val="FFFF00"/>
                </a:solidFill>
              </a:rPr>
              <a:t>      </a:t>
            </a:r>
            <a:r>
              <a:rPr lang="en-US" dirty="0">
                <a:solidFill>
                  <a:schemeClr val="bg1"/>
                </a:solidFill>
              </a:rPr>
              <a:t>Mitigation of Flood</a:t>
            </a:r>
            <a:br>
              <a:rPr lang="en-US" dirty="0">
                <a:solidFill>
                  <a:schemeClr val="bg1"/>
                </a:solidFill>
              </a:rPr>
            </a:br>
            <a:r>
              <a:rPr lang="en-US" dirty="0">
                <a:solidFill>
                  <a:schemeClr val="bg1"/>
                </a:solidFill>
              </a:rPr>
              <a:t> Damaged Homes</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440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4"/>
          <p:cNvSpPr txBox="1">
            <a:spLocks noChangeArrowheads="1"/>
          </p:cNvSpPr>
          <p:nvPr/>
        </p:nvSpPr>
        <p:spPr bwMode="auto">
          <a:xfrm>
            <a:off x="1143000" y="2667000"/>
            <a:ext cx="7315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endParaRPr lang="en-US" sz="2800">
              <a:latin typeface="Book Antiqua" panose="02040602050305030304" pitchFamily="18" charset="0"/>
            </a:endParaRPr>
          </a:p>
          <a:p>
            <a:pPr algn="ctr">
              <a:spcBef>
                <a:spcPct val="0"/>
              </a:spcBef>
              <a:buClrTx/>
              <a:buSzTx/>
              <a:buFontTx/>
              <a:buNone/>
            </a:pPr>
            <a:endParaRPr lang="en-US" sz="2800">
              <a:latin typeface="Book Antiqua" panose="02040602050305030304" pitchFamily="18" charset="0"/>
            </a:endParaRPr>
          </a:p>
        </p:txBody>
      </p:sp>
      <p:sp>
        <p:nvSpPr>
          <p:cNvPr id="40963" name="Text Box 5"/>
          <p:cNvSpPr txBox="1">
            <a:spLocks noChangeArrowheads="1"/>
          </p:cNvSpPr>
          <p:nvPr/>
        </p:nvSpPr>
        <p:spPr bwMode="auto">
          <a:xfrm>
            <a:off x="296562" y="1699054"/>
            <a:ext cx="8305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endParaRPr lang="en-US" sz="4000" dirty="0">
              <a:latin typeface="Book Antiqua" panose="02040602050305030304" pitchFamily="18" charset="0"/>
            </a:endParaRPr>
          </a:p>
          <a:p>
            <a:pPr algn="ctr">
              <a:spcBef>
                <a:spcPct val="0"/>
              </a:spcBef>
              <a:buClrTx/>
              <a:buSzTx/>
              <a:buFontTx/>
              <a:buNone/>
            </a:pPr>
            <a:r>
              <a:rPr lang="en-US" sz="4000" dirty="0">
                <a:latin typeface="Book Antiqua" panose="02040602050305030304" pitchFamily="18" charset="0"/>
              </a:rPr>
              <a:t> </a:t>
            </a:r>
            <a:r>
              <a:rPr lang="en-US" sz="4000" b="1" dirty="0">
                <a:latin typeface="Book Antiqua" panose="02040602050305030304" pitchFamily="18" charset="0"/>
              </a:rPr>
              <a:t>The acquisition of an existing at-risk structure and conversion of the land to open space.</a:t>
            </a:r>
          </a:p>
        </p:txBody>
      </p:sp>
      <p:sp>
        <p:nvSpPr>
          <p:cNvPr id="4" name="Rectangle 2"/>
          <p:cNvSpPr>
            <a:spLocks noGrp="1" noChangeArrowheads="1"/>
          </p:cNvSpPr>
          <p:nvPr/>
        </p:nvSpPr>
        <p:spPr bwMode="auto">
          <a:xfrm>
            <a:off x="131805" y="0"/>
            <a:ext cx="7772400" cy="102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r>
              <a:rPr lang="en-US" sz="2800" b="1" dirty="0">
                <a:solidFill>
                  <a:schemeClr val="bg1"/>
                </a:solidFill>
                <a:latin typeface="Times New Roman" panose="02020603050405020304" pitchFamily="18" charset="0"/>
              </a:rPr>
              <a:t>Property Acquisition and Structure Demolition </a:t>
            </a:r>
          </a:p>
        </p:txBody>
      </p:sp>
    </p:spTree>
    <p:extLst>
      <p:ext uri="{BB962C8B-B14F-4D97-AF65-F5344CB8AC3E}">
        <p14:creationId xmlns:p14="http://schemas.microsoft.com/office/powerpoint/2010/main" val="291847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t>Acquisition Projects</a:t>
            </a:r>
          </a:p>
        </p:txBody>
      </p:sp>
      <p:sp>
        <p:nvSpPr>
          <p:cNvPr id="61443" name="Rectangle 3"/>
          <p:cNvSpPr>
            <a:spLocks noGrp="1" noChangeArrowheads="1"/>
          </p:cNvSpPr>
          <p:nvPr>
            <p:ph idx="1"/>
          </p:nvPr>
        </p:nvSpPr>
        <p:spPr>
          <a:xfrm>
            <a:off x="271849" y="1717589"/>
            <a:ext cx="8229600" cy="4038600"/>
          </a:xfrm>
        </p:spPr>
        <p:txBody>
          <a:bodyPr/>
          <a:lstStyle/>
          <a:p>
            <a:pPr eaLnBrk="1" hangingPunct="1">
              <a:lnSpc>
                <a:spcPct val="90000"/>
              </a:lnSpc>
              <a:buFont typeface="Monotype Sorts"/>
              <a:buNone/>
            </a:pPr>
            <a:r>
              <a:rPr lang="en-US" sz="2400" b="1" dirty="0"/>
              <a:t>Open Space deed restrictions</a:t>
            </a:r>
          </a:p>
          <a:p>
            <a:pPr eaLnBrk="1" hangingPunct="1">
              <a:lnSpc>
                <a:spcPct val="90000"/>
              </a:lnSpc>
              <a:buFont typeface="Monotype Sorts"/>
              <a:buNone/>
            </a:pPr>
            <a:endParaRPr lang="en-US" sz="2400" dirty="0"/>
          </a:p>
          <a:p>
            <a:pPr eaLnBrk="1" hangingPunct="1">
              <a:lnSpc>
                <a:spcPct val="90000"/>
              </a:lnSpc>
            </a:pPr>
            <a:r>
              <a:rPr lang="en-US" sz="2400" dirty="0"/>
              <a:t>Required after acquisition</a:t>
            </a:r>
          </a:p>
          <a:p>
            <a:pPr eaLnBrk="1" hangingPunct="1">
              <a:lnSpc>
                <a:spcPct val="90000"/>
              </a:lnSpc>
            </a:pPr>
            <a:r>
              <a:rPr lang="en-US" sz="2400" dirty="0"/>
              <a:t>Program language ‘no construction which will offer a substantial barrier to the flow of flood waters across the project’ ‘no construction which substantially covers the ground with impervious cover’</a:t>
            </a:r>
          </a:p>
          <a:p>
            <a:pPr eaLnBrk="1" hangingPunct="1">
              <a:lnSpc>
                <a:spcPct val="90000"/>
              </a:lnSpc>
            </a:pPr>
            <a:r>
              <a:rPr lang="en-US" sz="2400" dirty="0"/>
              <a:t>Allowable uses: linear parks with sidewalks, driving ranges, lease to neighbors for gardens or RV parking, retention pond with no dam, campgrounds, nursery and tree farms, grazing and transferring to another public agency.</a:t>
            </a:r>
          </a:p>
          <a:p>
            <a:pPr eaLnBrk="1" hangingPunct="1">
              <a:lnSpc>
                <a:spcPct val="90000"/>
              </a:lnSpc>
              <a:buFont typeface="Monotype Sorts"/>
              <a:buNone/>
            </a:pPr>
            <a:endParaRPr lang="en-US" sz="2400" dirty="0"/>
          </a:p>
        </p:txBody>
      </p:sp>
    </p:spTree>
    <p:extLst>
      <p:ext uri="{BB962C8B-B14F-4D97-AF65-F5344CB8AC3E}">
        <p14:creationId xmlns:p14="http://schemas.microsoft.com/office/powerpoint/2010/main" val="27622565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533396" y="-76196"/>
            <a:ext cx="7772400" cy="1143000"/>
          </a:xfrm>
        </p:spPr>
        <p:txBody>
          <a:bodyPr/>
          <a:lstStyle/>
          <a:p>
            <a:pPr lvl="0" hangingPunct="1"/>
            <a:r>
              <a:rPr lang="en-US" b="1" dirty="0"/>
              <a:t>Voluntary Participation</a:t>
            </a:r>
          </a:p>
        </p:txBody>
      </p:sp>
      <p:sp>
        <p:nvSpPr>
          <p:cNvPr id="3" name="Rectangle 3"/>
          <p:cNvSpPr txBox="1">
            <a:spLocks noGrp="1"/>
          </p:cNvSpPr>
          <p:nvPr>
            <p:ph idx="1"/>
          </p:nvPr>
        </p:nvSpPr>
        <p:spPr>
          <a:xfrm>
            <a:off x="244473" y="1844673"/>
            <a:ext cx="8004172" cy="5397502"/>
          </a:xfrm>
        </p:spPr>
        <p:txBody>
          <a:bodyPr/>
          <a:lstStyle/>
          <a:p>
            <a:pPr lvl="0" hangingPunct="1">
              <a:spcBef>
                <a:spcPts val="500"/>
              </a:spcBef>
              <a:spcAft>
                <a:spcPts val="500"/>
              </a:spcAft>
            </a:pPr>
            <a:r>
              <a:rPr lang="en-US" sz="4000" dirty="0"/>
              <a:t>FEMA Buyouts are strictly voluntary</a:t>
            </a:r>
          </a:p>
          <a:p>
            <a:pPr lvl="1" hangingPunct="1">
              <a:spcBef>
                <a:spcPts val="500"/>
              </a:spcBef>
              <a:spcAft>
                <a:spcPts val="500"/>
              </a:spcAft>
            </a:pPr>
            <a:r>
              <a:rPr lang="en-US" sz="2400" dirty="0"/>
              <a:t>No homeowners are ever forced to sell</a:t>
            </a:r>
          </a:p>
          <a:p>
            <a:pPr lvl="1" hangingPunct="1">
              <a:spcBef>
                <a:spcPts val="500"/>
              </a:spcBef>
              <a:spcAft>
                <a:spcPts val="500"/>
              </a:spcAft>
            </a:pPr>
            <a:r>
              <a:rPr lang="en-US" sz="2400" dirty="0"/>
              <a:t>No relocation assistance is provided</a:t>
            </a:r>
          </a:p>
          <a:p>
            <a:pPr lvl="2" hangingPunct="1">
              <a:spcBef>
                <a:spcPts val="500"/>
              </a:spcBef>
              <a:spcAft>
                <a:spcPts val="500"/>
              </a:spcAft>
            </a:pPr>
            <a:r>
              <a:rPr lang="en-US" sz="2000" dirty="0"/>
              <a:t>Unless Tenant occupied</a:t>
            </a:r>
          </a:p>
          <a:p>
            <a:pPr lvl="1" hangingPunct="1">
              <a:spcBef>
                <a:spcPts val="500"/>
              </a:spcBef>
              <a:spcAft>
                <a:spcPts val="500"/>
              </a:spcAft>
            </a:pPr>
            <a:r>
              <a:rPr lang="en-US" sz="2400" dirty="0"/>
              <a:t>Owner should be encouraged to sign up for program</a:t>
            </a:r>
            <a:endParaRPr lang="en-US" sz="4800" dirty="0"/>
          </a:p>
          <a:p>
            <a:pPr lvl="2" hangingPunct="1">
              <a:spcBef>
                <a:spcPts val="500"/>
              </a:spcBef>
              <a:spcAft>
                <a:spcPts val="500"/>
              </a:spcAft>
            </a:pPr>
            <a:r>
              <a:rPr lang="en-US" sz="2000" dirty="0"/>
              <a:t>Voluntary throughout the process</a:t>
            </a:r>
          </a:p>
          <a:p>
            <a:pPr lvl="2" hangingPunct="1">
              <a:spcBef>
                <a:spcPts val="500"/>
              </a:spcBef>
              <a:spcAft>
                <a:spcPts val="500"/>
              </a:spcAft>
            </a:pPr>
            <a:r>
              <a:rPr lang="en-US" sz="2000" dirty="0"/>
              <a:t>Should at a minimum hear amount of compensation</a:t>
            </a:r>
          </a:p>
          <a:p>
            <a:pPr lvl="0" hangingPunct="1">
              <a:spcBef>
                <a:spcPts val="900"/>
              </a:spcBef>
            </a:pPr>
            <a:endParaRPr lang="en-US" sz="4000" dirty="0"/>
          </a:p>
        </p:txBody>
      </p:sp>
    </p:spTree>
    <p:extLst>
      <p:ext uri="{BB962C8B-B14F-4D97-AF65-F5344CB8AC3E}">
        <p14:creationId xmlns:p14="http://schemas.microsoft.com/office/powerpoint/2010/main" val="3157622445"/>
      </p:ext>
    </p:extLst>
  </p:cSld>
  <p:clrMapOvr>
    <a:masterClrMapping/>
  </p:clrMapOvr>
</p:sld>
</file>

<file path=ppt/theme/theme1.xml><?xml version="1.0" encoding="utf-8"?>
<a:theme xmlns:a="http://schemas.openxmlformats.org/drawingml/2006/main" name="DSG-LES-vA">
  <a:themeElements>
    <a:clrScheme name="SAIC Color Palette">
      <a:dk1>
        <a:sysClr val="windowText" lastClr="000000"/>
      </a:dk1>
      <a:lt1>
        <a:sysClr val="window" lastClr="FFFFFF"/>
      </a:lt1>
      <a:dk2>
        <a:srgbClr val="006BB5"/>
      </a:dk2>
      <a:lt2>
        <a:srgbClr val="C1A01E"/>
      </a:lt2>
      <a:accent1>
        <a:srgbClr val="949A90"/>
      </a:accent1>
      <a:accent2>
        <a:srgbClr val="002855"/>
      </a:accent2>
      <a:accent3>
        <a:srgbClr val="546223"/>
      </a:accent3>
      <a:accent4>
        <a:srgbClr val="512D6D"/>
      </a:accent4>
      <a:accent5>
        <a:srgbClr val="EAAA00"/>
      </a:accent5>
      <a:accent6>
        <a:srgbClr val="E03C31"/>
      </a:accent6>
      <a:hlink>
        <a:srgbClr val="006BB5"/>
      </a:hlink>
      <a:folHlink>
        <a:srgbClr val="512D6D"/>
      </a:folHlink>
    </a:clrScheme>
    <a:fontScheme name="SAIC Brand Theme Fonts">
      <a:majorFont>
        <a:latin typeface="Franklin Gothic Medium"/>
        <a:ea typeface=""/>
        <a:cs typeface=""/>
      </a:majorFont>
      <a:minorFont>
        <a:latin typeface="Franklin Gothic Book"/>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SAIC Color Palette">
      <a:dk1>
        <a:sysClr val="windowText" lastClr="000000"/>
      </a:dk1>
      <a:lt1>
        <a:sysClr val="window" lastClr="FFFFFF"/>
      </a:lt1>
      <a:dk2>
        <a:srgbClr val="006BB5"/>
      </a:dk2>
      <a:lt2>
        <a:srgbClr val="C1A01E"/>
      </a:lt2>
      <a:accent1>
        <a:srgbClr val="949A90"/>
      </a:accent1>
      <a:accent2>
        <a:srgbClr val="002855"/>
      </a:accent2>
      <a:accent3>
        <a:srgbClr val="546223"/>
      </a:accent3>
      <a:accent4>
        <a:srgbClr val="512D6D"/>
      </a:accent4>
      <a:accent5>
        <a:srgbClr val="EAAA00"/>
      </a:accent5>
      <a:accent6>
        <a:srgbClr val="E03C31"/>
      </a:accent6>
      <a:hlink>
        <a:srgbClr val="006BB5"/>
      </a:hlink>
      <a:folHlink>
        <a:srgbClr val="512D6D"/>
      </a:folHlink>
    </a:clrScheme>
    <a:fontScheme name="SAIC Brand Theme Fonts">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2154</TotalTime>
  <Words>993</Words>
  <Application>Microsoft Office PowerPoint</Application>
  <PresentationFormat>On-screen Show (4:3)</PresentationFormat>
  <Paragraphs>125</Paragraphs>
  <Slides>16</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16</vt:i4>
      </vt:variant>
    </vt:vector>
  </HeadingPairs>
  <TitlesOfParts>
    <vt:vector size="29" baseType="lpstr">
      <vt:lpstr>Arial</vt:lpstr>
      <vt:lpstr>Book Antiqua</vt:lpstr>
      <vt:lpstr>Calibri</vt:lpstr>
      <vt:lpstr>Franklin Gothic Book</vt:lpstr>
      <vt:lpstr>Franklin Gothic Demi</vt:lpstr>
      <vt:lpstr>Franklin Gothic Medium</vt:lpstr>
      <vt:lpstr>Franklin Gothic Medium Cond</vt:lpstr>
      <vt:lpstr>Monotype Sorts</vt:lpstr>
      <vt:lpstr>Times New Roman</vt:lpstr>
      <vt:lpstr>Wingdings</vt:lpstr>
      <vt:lpstr>Wingdings 2</vt:lpstr>
      <vt:lpstr>DSG-LES-vA</vt:lpstr>
      <vt:lpstr>3_Custom Design</vt:lpstr>
      <vt:lpstr>     FEMA’s Hazard Mitigation Assistance Grant Programs</vt:lpstr>
      <vt:lpstr>Hazard Mitigation Grant (HMA) Programs </vt:lpstr>
      <vt:lpstr>Benefit Cost Analysis</vt:lpstr>
      <vt:lpstr>Hazard Mitigation Grant Program (HMGP)</vt:lpstr>
      <vt:lpstr>PowerPoint Presentation</vt:lpstr>
      <vt:lpstr>      Mitigation of Flood  Damaged Homes</vt:lpstr>
      <vt:lpstr>PowerPoint Presentation</vt:lpstr>
      <vt:lpstr>Acquisition Projects</vt:lpstr>
      <vt:lpstr>Voluntary Participation</vt:lpstr>
      <vt:lpstr>The Typical Buyout Process</vt:lpstr>
      <vt:lpstr>Fair Compensation </vt:lpstr>
      <vt:lpstr>Fair Market Value </vt:lpstr>
      <vt:lpstr>The Typical Buyout Process</vt:lpstr>
      <vt:lpstr>Timeframe</vt:lpstr>
      <vt:lpstr>Next Steps  </vt:lpstr>
      <vt:lpstr>Questions?</vt:lpstr>
    </vt:vector>
  </TitlesOfParts>
  <Company>SAIC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Logistics, Readiness, and Sustainment</dc:title>
  <dc:subject>This template for the Logistics, Readiness, and Sustainment BU is preapproved according to the SAIC Brand &amp; Corporate Identity Guidelines and should be used for all internal and external presentations.</dc:subject>
  <dc:creator>Townsend, Jay E. (Publications)</dc:creator>
  <cp:lastModifiedBy>Jeff Ward</cp:lastModifiedBy>
  <cp:revision>45</cp:revision>
  <cp:lastPrinted>2015-08-06T14:47:40Z</cp:lastPrinted>
  <dcterms:created xsi:type="dcterms:W3CDTF">2012-02-08T19:48:06Z</dcterms:created>
  <dcterms:modified xsi:type="dcterms:W3CDTF">2018-11-13T19:48:27Z</dcterms:modified>
</cp:coreProperties>
</file>